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Lst>
  <p:notesMasterIdLst>
    <p:notesMasterId r:id="rId15"/>
  </p:notesMasterIdLst>
  <p:handoutMasterIdLst>
    <p:handoutMasterId r:id="rId16"/>
  </p:handoutMasterIdLst>
  <p:sldIdLst>
    <p:sldId id="257" r:id="rId6"/>
    <p:sldId id="559" r:id="rId7"/>
    <p:sldId id="590" r:id="rId8"/>
    <p:sldId id="555" r:id="rId9"/>
    <p:sldId id="613" r:id="rId10"/>
    <p:sldId id="615" r:id="rId11"/>
    <p:sldId id="616" r:id="rId12"/>
    <p:sldId id="618" r:id="rId13"/>
    <p:sldId id="614"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Mullins" initials="KM" lastIdx="7" clrIdx="0"/>
  <p:cmAuthor id="2" name="Leanne Candura" initials="LC" lastIdx="3" clrIdx="1"/>
  <p:cmAuthor id="3" name="Melissa Hillmyer" initials="MH" lastIdx="36" clrIdx="2"/>
  <p:cmAuthor id="4" name="Leanne Candura" initials="LC [2]" lastIdx="7" clrIdx="3"/>
  <p:cmAuthor id="5" name="Melissa Hillmyer" initials="MH [2]" lastIdx="21" clrIdx="4">
    <p:extLst>
      <p:ext uri="{19B8F6BF-5375-455C-9EA6-DF929625EA0E}">
        <p15:presenceInfo xmlns:p15="http://schemas.microsoft.com/office/powerpoint/2012/main" userId="S-1-5-21-1292428093-884357618-1801674531-5176" providerId="AD"/>
      </p:ext>
    </p:extLst>
  </p:cmAuthor>
  <p:cmAuthor id="6" name="Harrington, Karynlee" initials="HK" lastIdx="5" clrIdx="5">
    <p:extLst>
      <p:ext uri="{19B8F6BF-5375-455C-9EA6-DF929625EA0E}">
        <p15:presenceInfo xmlns:p15="http://schemas.microsoft.com/office/powerpoint/2012/main" userId="S-1-5-21-4241590797-1299073551-2511459964-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C89D3"/>
    <a:srgbClr val="3787D4"/>
    <a:srgbClr val="629DD1"/>
    <a:srgbClr val="297FD5"/>
    <a:srgbClr val="5496D2"/>
    <a:srgbClr val="468ED2"/>
    <a:srgbClr val="478BC9"/>
    <a:srgbClr val="509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0" autoAdjust="0"/>
    <p:restoredTop sz="94712" autoAdjust="0"/>
  </p:normalViewPr>
  <p:slideViewPr>
    <p:cSldViewPr snapToGrid="0">
      <p:cViewPr varScale="1">
        <p:scale>
          <a:sx n="106" d="100"/>
          <a:sy n="106"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62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621"/>
          </a:xfrm>
          <a:prstGeom prst="rect">
            <a:avLst/>
          </a:prstGeom>
        </p:spPr>
        <p:txBody>
          <a:bodyPr vert="horz" lIns="91440" tIns="45720" rIns="91440" bIns="45720" rtlCol="0"/>
          <a:lstStyle>
            <a:lvl1pPr algn="r">
              <a:defRPr sz="1200"/>
            </a:lvl1pPr>
          </a:lstStyle>
          <a:p>
            <a:fld id="{71B595BD-5819-4B57-955A-D04F589414E5}" type="datetimeFigureOut">
              <a:rPr lang="en-US" smtClean="0"/>
              <a:t>2/6/2025</a:t>
            </a:fld>
            <a:endParaRPr lang="en-US" dirty="0"/>
          </a:p>
        </p:txBody>
      </p:sp>
      <p:sp>
        <p:nvSpPr>
          <p:cNvPr id="4" name="Footer Placeholder 3"/>
          <p:cNvSpPr>
            <a:spLocks noGrp="1"/>
          </p:cNvSpPr>
          <p:nvPr>
            <p:ph type="ftr" sz="quarter" idx="2"/>
          </p:nvPr>
        </p:nvSpPr>
        <p:spPr>
          <a:xfrm>
            <a:off x="3" y="8829181"/>
            <a:ext cx="3038475" cy="465621"/>
          </a:xfrm>
          <a:prstGeom prst="rect">
            <a:avLst/>
          </a:prstGeom>
        </p:spPr>
        <p:txBody>
          <a:bodyPr vert="horz" lIns="91440" tIns="45720" rIns="91440" bIns="45720" rtlCol="0" anchor="b"/>
          <a:lstStyle>
            <a:lvl1pPr algn="l">
              <a:defRPr sz="1200"/>
            </a:lvl1pPr>
          </a:lstStyle>
          <a:p>
            <a:r>
              <a:rPr lang="en-US" dirty="0"/>
              <a:t>MHDO Board Meeting June 4, 2020</a:t>
            </a:r>
          </a:p>
        </p:txBody>
      </p:sp>
      <p:sp>
        <p:nvSpPr>
          <p:cNvPr id="5" name="Slide Number Placeholder 4"/>
          <p:cNvSpPr>
            <a:spLocks noGrp="1"/>
          </p:cNvSpPr>
          <p:nvPr>
            <p:ph type="sldNum" sz="quarter" idx="3"/>
          </p:nvPr>
        </p:nvSpPr>
        <p:spPr>
          <a:xfrm>
            <a:off x="3970341" y="8829181"/>
            <a:ext cx="3038475" cy="465621"/>
          </a:xfrm>
          <a:prstGeom prst="rect">
            <a:avLst/>
          </a:prstGeom>
        </p:spPr>
        <p:txBody>
          <a:bodyPr vert="horz" lIns="91440" tIns="45720" rIns="91440" bIns="45720" rtlCol="0" anchor="b"/>
          <a:lstStyle>
            <a:lvl1pPr algn="r">
              <a:defRPr sz="1200"/>
            </a:lvl1pPr>
          </a:lstStyle>
          <a:p>
            <a:fld id="{28BFEC4C-DBE7-4D99-AD09-91A7AFD465C5}" type="slidenum">
              <a:rPr lang="en-US" smtClean="0"/>
              <a:t>‹#›</a:t>
            </a:fld>
            <a:endParaRPr lang="en-US" dirty="0"/>
          </a:p>
        </p:txBody>
      </p:sp>
    </p:spTree>
    <p:extLst>
      <p:ext uri="{BB962C8B-B14F-4D97-AF65-F5344CB8AC3E}">
        <p14:creationId xmlns:p14="http://schemas.microsoft.com/office/powerpoint/2010/main" val="6506087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5"/>
          </a:xfrm>
          <a:prstGeom prst="rect">
            <a:avLst/>
          </a:prstGeom>
        </p:spPr>
        <p:txBody>
          <a:bodyPr vert="horz" lIns="92757" tIns="46378" rIns="92757" bIns="46378" rtlCol="0"/>
          <a:lstStyle>
            <a:lvl1pPr algn="r">
              <a:defRPr sz="1200"/>
            </a:lvl1pPr>
          </a:lstStyle>
          <a:p>
            <a:fld id="{7C51721D-FE74-4937-AFA3-EDEA76864D15}" type="datetimeFigureOut">
              <a:rPr lang="en-US" smtClean="0"/>
              <a:t>2/6/2025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r>
              <a:rPr lang="en-US" dirty="0"/>
              <a:t>MHDO Board Meeting June 4, 2020</a:t>
            </a:r>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3EECC008-9F6F-4DA1-BFFD-27F8B147B9D3}"/>
              </a:ext>
            </a:extLst>
          </p:cNvPr>
          <p:cNvSpPr>
            <a:spLocks noGrp="1"/>
          </p:cNvSpPr>
          <p:nvPr>
            <p:ph type="ftr" sz="quarter" idx="10"/>
          </p:nvPr>
        </p:nvSpPr>
        <p:spPr/>
        <p:txBody>
          <a:bodyPr/>
          <a:lstStyle/>
          <a:p>
            <a:r>
              <a:rPr lang="en-US" dirty="0"/>
              <a:t>MHDO Board Meeting June 4, 2020</a:t>
            </a:r>
          </a:p>
        </p:txBody>
      </p:sp>
    </p:spTree>
    <p:extLst>
      <p:ext uri="{BB962C8B-B14F-4D97-AF65-F5344CB8AC3E}">
        <p14:creationId xmlns:p14="http://schemas.microsoft.com/office/powerpoint/2010/main" val="2611490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196930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9B870648-5B9A-48DC-86D0-F782FE2BA5D4}" type="datetime1">
              <a:rPr lang="en-US" smtClean="0"/>
              <a:t>2/6/2025</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956D0-E6D0-41E2-B92E-EEE2F0DA3C01}" type="datetime1">
              <a:rPr lang="en-US" smtClean="0"/>
              <a:t>2/6/2025</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D4B63-3CC7-41BC-841A-237270AD17FB}" type="datetime1">
              <a:rPr lang="en-US" smtClean="0"/>
              <a:t>2/6/2025</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3" y="2130227"/>
            <a:ext cx="10363435" cy="1470422"/>
          </a:xfrm>
        </p:spPr>
        <p:txBody>
          <a:bodyPr/>
          <a:lstStyle/>
          <a:p>
            <a:r>
              <a:rPr lang="en-US"/>
              <a:t>Click to edit Master title style</a:t>
            </a:r>
          </a:p>
        </p:txBody>
      </p:sp>
      <p:sp>
        <p:nvSpPr>
          <p:cNvPr id="3" name="Subtitle 2"/>
          <p:cNvSpPr>
            <a:spLocks noGrp="1"/>
          </p:cNvSpPr>
          <p:nvPr>
            <p:ph type="subTitle" idx="1"/>
          </p:nvPr>
        </p:nvSpPr>
        <p:spPr>
          <a:xfrm>
            <a:off x="1828565" y="3886399"/>
            <a:ext cx="8534870" cy="1752203"/>
          </a:xfrm>
        </p:spPr>
        <p:txBody>
          <a:bodyPr/>
          <a:lstStyle>
            <a:lvl1pPr marL="0" indent="0" algn="ctr">
              <a:buNone/>
              <a:defRPr/>
            </a:lvl1pPr>
            <a:lvl2pPr marL="141534" indent="0" algn="ctr">
              <a:buNone/>
              <a:defRPr/>
            </a:lvl2pPr>
            <a:lvl3pPr marL="283068" indent="0" algn="ctr">
              <a:buNone/>
              <a:defRPr/>
            </a:lvl3pPr>
            <a:lvl4pPr marL="424603" indent="0" algn="ctr">
              <a:buNone/>
              <a:defRPr/>
            </a:lvl4pPr>
            <a:lvl5pPr marL="566137" indent="0" algn="ctr">
              <a:buNone/>
              <a:defRPr/>
            </a:lvl5pPr>
            <a:lvl6pPr marL="707671" indent="0" algn="ctr">
              <a:buNone/>
              <a:defRPr/>
            </a:lvl6pPr>
            <a:lvl7pPr marL="849205" indent="0" algn="ctr">
              <a:buNone/>
              <a:defRPr/>
            </a:lvl7pPr>
            <a:lvl8pPr marL="990739" indent="0" algn="ctr">
              <a:buNone/>
              <a:defRPr/>
            </a:lvl8pPr>
            <a:lvl9pPr marL="1132274" indent="0" algn="ctr">
              <a:buNone/>
              <a:defRPr/>
            </a:lvl9pPr>
          </a:lstStyle>
          <a:p>
            <a:r>
              <a:rPr lang="en-US"/>
              <a:t>Click to edit Master subtitle style</a:t>
            </a:r>
          </a:p>
        </p:txBody>
      </p:sp>
    </p:spTree>
    <p:extLst>
      <p:ext uri="{BB962C8B-B14F-4D97-AF65-F5344CB8AC3E}">
        <p14:creationId xmlns:p14="http://schemas.microsoft.com/office/powerpoint/2010/main" val="3007758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381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801"/>
            <a:ext cx="10363435" cy="1362273"/>
          </a:xfrm>
        </p:spPr>
        <p:txBody>
          <a:bodyPr anchor="t"/>
          <a:lstStyle>
            <a:lvl1pPr algn="l">
              <a:defRPr sz="1232" b="1" cap="all"/>
            </a:lvl1pPr>
          </a:lstStyle>
          <a:p>
            <a:r>
              <a:rPr lang="en-US"/>
              <a:t>Click to edit Master title style</a:t>
            </a:r>
          </a:p>
        </p:txBody>
      </p:sp>
      <p:sp>
        <p:nvSpPr>
          <p:cNvPr id="3" name="Text Placeholder 2"/>
          <p:cNvSpPr>
            <a:spLocks noGrp="1"/>
          </p:cNvSpPr>
          <p:nvPr>
            <p:ph type="body" idx="1"/>
          </p:nvPr>
        </p:nvSpPr>
        <p:spPr>
          <a:xfrm>
            <a:off x="963084" y="2906613"/>
            <a:ext cx="10363435" cy="1500188"/>
          </a:xfrm>
        </p:spPr>
        <p:txBody>
          <a:bodyPr anchor="b"/>
          <a:lstStyle>
            <a:lvl1pPr marL="0" indent="0">
              <a:buNone/>
              <a:defRPr sz="625"/>
            </a:lvl1pPr>
            <a:lvl2pPr marL="141534" indent="0">
              <a:buNone/>
              <a:defRPr sz="554"/>
            </a:lvl2pPr>
            <a:lvl3pPr marL="283068" indent="0">
              <a:buNone/>
              <a:defRPr sz="500"/>
            </a:lvl3pPr>
            <a:lvl4pPr marL="424603" indent="0">
              <a:buNone/>
              <a:defRPr sz="429"/>
            </a:lvl4pPr>
            <a:lvl5pPr marL="566137" indent="0">
              <a:buNone/>
              <a:defRPr sz="429"/>
            </a:lvl5pPr>
            <a:lvl6pPr marL="707671" indent="0">
              <a:buNone/>
              <a:defRPr sz="429"/>
            </a:lvl6pPr>
            <a:lvl7pPr marL="849205" indent="0">
              <a:buNone/>
              <a:defRPr sz="429"/>
            </a:lvl7pPr>
            <a:lvl8pPr marL="990739" indent="0">
              <a:buNone/>
              <a:defRPr sz="429"/>
            </a:lvl8pPr>
            <a:lvl9pPr marL="1132274" indent="0">
              <a:buNone/>
              <a:defRPr sz="429"/>
            </a:lvl9pPr>
          </a:lstStyle>
          <a:p>
            <a:pPr lvl="0"/>
            <a:r>
              <a:rPr lang="en-US"/>
              <a:t>Click to edit Master text styles</a:t>
            </a:r>
          </a:p>
        </p:txBody>
      </p:sp>
    </p:spTree>
    <p:extLst>
      <p:ext uri="{BB962C8B-B14F-4D97-AF65-F5344CB8AC3E}">
        <p14:creationId xmlns:p14="http://schemas.microsoft.com/office/powerpoint/2010/main" val="277680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852"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06315"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7601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4836"/>
            <a:ext cx="1097256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718" y="1534914"/>
            <a:ext cx="5386917"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4" name="Content Placeholder 3"/>
          <p:cNvSpPr>
            <a:spLocks noGrp="1"/>
          </p:cNvSpPr>
          <p:nvPr>
            <p:ph sz="half" idx="2"/>
          </p:nvPr>
        </p:nvSpPr>
        <p:spPr>
          <a:xfrm>
            <a:off x="609718" y="2174875"/>
            <a:ext cx="5386917"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02" y="1534914"/>
            <a:ext cx="5388681"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6" name="Content Placeholder 5"/>
          <p:cNvSpPr>
            <a:spLocks noGrp="1"/>
          </p:cNvSpPr>
          <p:nvPr>
            <p:ph sz="quarter" idx="4"/>
          </p:nvPr>
        </p:nvSpPr>
        <p:spPr>
          <a:xfrm>
            <a:off x="6193602" y="2174875"/>
            <a:ext cx="5388681"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9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5361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91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2852"/>
            <a:ext cx="4011083" cy="1162348"/>
          </a:xfrm>
        </p:spPr>
        <p:txBody>
          <a:bodyPr anchor="b"/>
          <a:lstStyle>
            <a:lvl1pPr algn="l">
              <a:defRPr sz="625" b="1"/>
            </a:lvl1pPr>
          </a:lstStyle>
          <a:p>
            <a:r>
              <a:rPr lang="en-US"/>
              <a:t>Click to edit Master title style</a:t>
            </a:r>
          </a:p>
        </p:txBody>
      </p:sp>
      <p:sp>
        <p:nvSpPr>
          <p:cNvPr id="3" name="Content Placeholder 2"/>
          <p:cNvSpPr>
            <a:spLocks noGrp="1"/>
          </p:cNvSpPr>
          <p:nvPr>
            <p:ph idx="1"/>
          </p:nvPr>
        </p:nvSpPr>
        <p:spPr>
          <a:xfrm>
            <a:off x="4766616" y="272852"/>
            <a:ext cx="6815667" cy="5853410"/>
          </a:xfrm>
        </p:spPr>
        <p:txBody>
          <a:bodyPr/>
          <a:lstStyle>
            <a:lvl1pPr>
              <a:defRPr sz="982"/>
            </a:lvl1pPr>
            <a:lvl2pPr>
              <a:defRPr sz="875"/>
            </a:lvl2pPr>
            <a:lvl3pPr>
              <a:defRPr sz="750"/>
            </a:lvl3pPr>
            <a:lvl4pPr>
              <a:defRPr sz="625"/>
            </a:lvl4pPr>
            <a:lvl5pPr>
              <a:defRPr sz="625"/>
            </a:lvl5pPr>
            <a:lvl6pPr>
              <a:defRPr sz="625"/>
            </a:lvl6pPr>
            <a:lvl7pPr>
              <a:defRPr sz="625"/>
            </a:lvl7pPr>
            <a:lvl8pPr>
              <a:defRPr sz="625"/>
            </a:lvl8pPr>
            <a:lvl9pPr>
              <a:defRPr sz="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718" y="1435199"/>
            <a:ext cx="4011083" cy="4691063"/>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227636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AE80CB3-252E-46B9-B132-2607CEA20655}" type="datetime1">
              <a:rPr lang="en-US" smtClean="0"/>
              <a:t>2/6/2025</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82" y="4800700"/>
            <a:ext cx="7315435" cy="566539"/>
          </a:xfrm>
        </p:spPr>
        <p:txBody>
          <a:bodyPr anchor="b"/>
          <a:lstStyle>
            <a:lvl1pPr algn="l">
              <a:defRPr sz="625" b="1"/>
            </a:lvl1pPr>
          </a:lstStyle>
          <a:p>
            <a:r>
              <a:rPr lang="en-US"/>
              <a:t>Click to edit Master title style</a:t>
            </a:r>
          </a:p>
        </p:txBody>
      </p:sp>
      <p:sp>
        <p:nvSpPr>
          <p:cNvPr id="3" name="Picture Placeholder 2"/>
          <p:cNvSpPr>
            <a:spLocks noGrp="1"/>
          </p:cNvSpPr>
          <p:nvPr>
            <p:ph type="pic" idx="1"/>
          </p:nvPr>
        </p:nvSpPr>
        <p:spPr>
          <a:xfrm>
            <a:off x="2389482" y="612676"/>
            <a:ext cx="7315435" cy="4115098"/>
          </a:xfrm>
        </p:spPr>
        <p:txBody>
          <a:bodyPr/>
          <a:lstStyle>
            <a:lvl1pPr marL="0" indent="0">
              <a:buNone/>
              <a:defRPr sz="982"/>
            </a:lvl1pPr>
            <a:lvl2pPr marL="141534" indent="0">
              <a:buNone/>
              <a:defRPr sz="875"/>
            </a:lvl2pPr>
            <a:lvl3pPr marL="283068" indent="0">
              <a:buNone/>
              <a:defRPr sz="750"/>
            </a:lvl3pPr>
            <a:lvl4pPr marL="424603" indent="0">
              <a:buNone/>
              <a:defRPr sz="625"/>
            </a:lvl4pPr>
            <a:lvl5pPr marL="566137" indent="0">
              <a:buNone/>
              <a:defRPr sz="625"/>
            </a:lvl5pPr>
            <a:lvl6pPr marL="707671" indent="0">
              <a:buNone/>
              <a:defRPr sz="625"/>
            </a:lvl6pPr>
            <a:lvl7pPr marL="849205" indent="0">
              <a:buNone/>
              <a:defRPr sz="625"/>
            </a:lvl7pPr>
            <a:lvl8pPr marL="990739" indent="0">
              <a:buNone/>
              <a:defRPr sz="625"/>
            </a:lvl8pPr>
            <a:lvl9pPr marL="1132274" indent="0">
              <a:buNone/>
              <a:defRPr sz="625"/>
            </a:lvl9pPr>
          </a:lstStyle>
          <a:p>
            <a:pPr lvl="0"/>
            <a:endParaRPr lang="en-US" noProof="0" dirty="0"/>
          </a:p>
        </p:txBody>
      </p:sp>
      <p:sp>
        <p:nvSpPr>
          <p:cNvPr id="4" name="Text Placeholder 3"/>
          <p:cNvSpPr>
            <a:spLocks noGrp="1"/>
          </p:cNvSpPr>
          <p:nvPr>
            <p:ph type="body" sz="half" idx="2"/>
          </p:nvPr>
        </p:nvSpPr>
        <p:spPr>
          <a:xfrm>
            <a:off x="2389482" y="5367238"/>
            <a:ext cx="7315435" cy="805160"/>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5339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599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2898" y="265410"/>
            <a:ext cx="2929820" cy="644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852" y="265410"/>
            <a:ext cx="8733602" cy="644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090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F70D4F-12B1-4587-AABF-CF46769CB8BD}" type="datetime1">
              <a:rPr lang="en-US" smtClean="0"/>
              <a:t>2/6/2025</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749B3F-2196-4A6A-8967-857B6FE87529}" type="datetime1">
              <a:rPr lang="en-US" smtClean="0"/>
              <a:t>2/6/2025</a:t>
            </a:fld>
            <a:endParaRPr lang="en-US" dirty="0"/>
          </a:p>
        </p:txBody>
      </p:sp>
      <p:sp>
        <p:nvSpPr>
          <p:cNvPr id="6" name="Footer Placeholder 5"/>
          <p:cNvSpPr>
            <a:spLocks noGrp="1"/>
          </p:cNvSpPr>
          <p:nvPr>
            <p:ph type="ftr" sz="quarter" idx="11"/>
          </p:nvPr>
        </p:nvSpPr>
        <p:spPr/>
        <p:txBody>
          <a:bodyPr/>
          <a:lstStyle/>
          <a:p>
            <a:r>
              <a:rPr lang="en-US" dirty="0"/>
              <a:t>MHDO Board Meeting September 5, 2024</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0E1C6A-4F4E-4A84-85D9-D10B31696C66}" type="datetime1">
              <a:rPr lang="en-US" smtClean="0"/>
              <a:t>2/6/2025</a:t>
            </a:fld>
            <a:endParaRPr lang="en-US" dirty="0"/>
          </a:p>
        </p:txBody>
      </p:sp>
      <p:sp>
        <p:nvSpPr>
          <p:cNvPr id="8" name="Footer Placeholder 7"/>
          <p:cNvSpPr>
            <a:spLocks noGrp="1"/>
          </p:cNvSpPr>
          <p:nvPr>
            <p:ph type="ftr" sz="quarter" idx="11"/>
          </p:nvPr>
        </p:nvSpPr>
        <p:spPr/>
        <p:txBody>
          <a:bodyPr/>
          <a:lstStyle/>
          <a:p>
            <a:r>
              <a:rPr lang="en-US" dirty="0"/>
              <a:t>MHDO Board Meeting September 5, 2024</a:t>
            </a:r>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8262C9-39B8-4821-B774-777D2117D454}" type="datetime1">
              <a:rPr lang="en-US" smtClean="0"/>
              <a:t>2/6/2025</a:t>
            </a:fld>
            <a:endParaRPr lang="en-US" dirty="0"/>
          </a:p>
        </p:txBody>
      </p:sp>
      <p:sp>
        <p:nvSpPr>
          <p:cNvPr id="4" name="Footer Placeholder 3"/>
          <p:cNvSpPr>
            <a:spLocks noGrp="1"/>
          </p:cNvSpPr>
          <p:nvPr>
            <p:ph type="ftr" sz="quarter" idx="11"/>
          </p:nvPr>
        </p:nvSpPr>
        <p:spPr/>
        <p:txBody>
          <a:bodyPr/>
          <a:lstStyle/>
          <a:p>
            <a:r>
              <a:rPr lang="en-US" dirty="0"/>
              <a:t>MHDO Board Meeting September 5, 2024</a:t>
            </a:r>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2A1126A-580C-4C71-842B-60A3D40DA4BD}" type="datetime1">
              <a:rPr lang="en-US" smtClean="0"/>
              <a:t>2/6/2025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MHDO Board Meeting September 5, 2024</a:t>
            </a:r>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5D7044-A5E2-46A2-9156-7D0843EF93F9}" type="datetime1">
              <a:rPr lang="en-US" smtClean="0"/>
              <a:t>2/6/2025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dirty="0"/>
              <a:t>MHDO Board Meeting September 5, 2024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0A40-2CF6-4D08-AC0D-58EC4029C878}" type="datetime1">
              <a:rPr lang="en-US" smtClean="0"/>
              <a:t>2/6/2025</a:t>
            </a:fld>
            <a:endParaRPr lang="en-US" dirty="0"/>
          </a:p>
        </p:txBody>
      </p:sp>
      <p:sp>
        <p:nvSpPr>
          <p:cNvPr id="6" name="Footer Placeholder 5"/>
          <p:cNvSpPr>
            <a:spLocks noGrp="1"/>
          </p:cNvSpPr>
          <p:nvPr>
            <p:ph type="ftr" sz="quarter" idx="11"/>
          </p:nvPr>
        </p:nvSpPr>
        <p:spPr/>
        <p:txBody>
          <a:bodyPr/>
          <a:lstStyle/>
          <a:p>
            <a:r>
              <a:rPr lang="en-US" dirty="0"/>
              <a:t>MHDO Board Meeting September 5, 2024</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927393-BBD9-4678-9E08-9B29B6C8B593}" type="datetime1">
              <a:rPr lang="en-US" smtClean="0"/>
              <a:t>2/6/2025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MHDO Board Meeting September 5, 2024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12192000" cy="1000125"/>
          </a:xfrm>
          <a:prstGeom prst="rect">
            <a:avLst/>
          </a:prstGeom>
          <a:solidFill>
            <a:srgbClr val="9E1B34"/>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7" name="Rectangle 33"/>
          <p:cNvSpPr>
            <a:spLocks noChangeArrowheads="1"/>
          </p:cNvSpPr>
          <p:nvPr userDrawn="1"/>
        </p:nvSpPr>
        <p:spPr bwMode="auto">
          <a:xfrm>
            <a:off x="192852" y="1174750"/>
            <a:ext cx="2770481"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8" name="Text Box 14"/>
          <p:cNvSpPr txBox="1">
            <a:spLocks noChangeArrowheads="1"/>
          </p:cNvSpPr>
          <p:nvPr userDrawn="1"/>
        </p:nvSpPr>
        <p:spPr bwMode="auto">
          <a:xfrm>
            <a:off x="166394" y="6743898"/>
            <a:ext cx="698500" cy="6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75" tIns="10086" rIns="20175" bIns="10086">
            <a:spAutoFit/>
          </a:bodyPr>
          <a:lstStyle>
            <a:lvl1pPr defTabSz="652463" eaLnBrk="0" hangingPunct="0">
              <a:defRPr sz="2100">
                <a:solidFill>
                  <a:schemeClr val="tx1"/>
                </a:solidFill>
                <a:latin typeface="Arial Narrow" pitchFamily="34" charset="0"/>
              </a:defRPr>
            </a:lvl1pPr>
            <a:lvl2pPr marL="742950" indent="-285750" defTabSz="652463" eaLnBrk="0" hangingPunct="0">
              <a:defRPr sz="2100">
                <a:solidFill>
                  <a:schemeClr val="tx1"/>
                </a:solidFill>
                <a:latin typeface="Arial Narrow" pitchFamily="34" charset="0"/>
              </a:defRPr>
            </a:lvl2pPr>
            <a:lvl3pPr marL="1143000" indent="-228600" defTabSz="652463" eaLnBrk="0" hangingPunct="0">
              <a:defRPr sz="2100">
                <a:solidFill>
                  <a:schemeClr val="tx1"/>
                </a:solidFill>
                <a:latin typeface="Arial Narrow" pitchFamily="34" charset="0"/>
              </a:defRPr>
            </a:lvl3pPr>
            <a:lvl4pPr marL="1600200" indent="-228600" defTabSz="652463" eaLnBrk="0" hangingPunct="0">
              <a:defRPr sz="2100">
                <a:solidFill>
                  <a:schemeClr val="tx1"/>
                </a:solidFill>
                <a:latin typeface="Arial Narrow" pitchFamily="34" charset="0"/>
              </a:defRPr>
            </a:lvl4pPr>
            <a:lvl5pPr marL="2057400" indent="-228600" defTabSz="652463" eaLnBrk="0" hangingPunct="0">
              <a:defRPr sz="2100">
                <a:solidFill>
                  <a:schemeClr val="tx1"/>
                </a:solidFill>
                <a:latin typeface="Arial Narrow" pitchFamily="34" charset="0"/>
              </a:defRPr>
            </a:lvl5pPr>
            <a:lvl6pPr marL="2514600" indent="-228600" defTabSz="652463" eaLnBrk="0" fontAlgn="base" hangingPunct="0">
              <a:spcBef>
                <a:spcPct val="0"/>
              </a:spcBef>
              <a:spcAft>
                <a:spcPct val="0"/>
              </a:spcAft>
              <a:defRPr sz="2100">
                <a:solidFill>
                  <a:schemeClr val="tx1"/>
                </a:solidFill>
                <a:latin typeface="Arial Narrow" pitchFamily="34" charset="0"/>
              </a:defRPr>
            </a:lvl6pPr>
            <a:lvl7pPr marL="2971800" indent="-228600" defTabSz="652463" eaLnBrk="0" fontAlgn="base" hangingPunct="0">
              <a:spcBef>
                <a:spcPct val="0"/>
              </a:spcBef>
              <a:spcAft>
                <a:spcPct val="0"/>
              </a:spcAft>
              <a:defRPr sz="2100">
                <a:solidFill>
                  <a:schemeClr val="tx1"/>
                </a:solidFill>
                <a:latin typeface="Arial Narrow" pitchFamily="34" charset="0"/>
              </a:defRPr>
            </a:lvl7pPr>
            <a:lvl8pPr marL="3429000" indent="-228600" defTabSz="652463" eaLnBrk="0" fontAlgn="base" hangingPunct="0">
              <a:spcBef>
                <a:spcPct val="0"/>
              </a:spcBef>
              <a:spcAft>
                <a:spcPct val="0"/>
              </a:spcAft>
              <a:defRPr sz="2100">
                <a:solidFill>
                  <a:schemeClr val="tx1"/>
                </a:solidFill>
                <a:latin typeface="Arial Narrow" pitchFamily="34" charset="0"/>
              </a:defRPr>
            </a:lvl8pPr>
            <a:lvl9pPr marL="3886200" indent="-228600" defTabSz="652463" eaLnBrk="0" fontAlgn="base" hangingPunct="0">
              <a:spcBef>
                <a:spcPct val="0"/>
              </a:spcBef>
              <a:spcAft>
                <a:spcPct val="0"/>
              </a:spcAft>
              <a:defRPr sz="2100">
                <a:solidFill>
                  <a:schemeClr val="tx1"/>
                </a:solidFill>
                <a:latin typeface="Arial Narrow" pitchFamily="34" charset="0"/>
              </a:defRPr>
            </a:lvl9pPr>
          </a:lstStyle>
          <a:p>
            <a:pPr>
              <a:lnSpc>
                <a:spcPct val="65000"/>
              </a:lnSpc>
              <a:spcBef>
                <a:spcPct val="50000"/>
              </a:spcBef>
            </a:pPr>
            <a:r>
              <a:rPr lang="en-US" altLang="en-US" sz="100" b="1" dirty="0">
                <a:solidFill>
                  <a:schemeClr val="bg2"/>
                </a:solidFill>
                <a:latin typeface="Arial" charset="0"/>
              </a:rPr>
              <a:t>TEMPLATE DESIGN © 2008</a:t>
            </a:r>
          </a:p>
          <a:p>
            <a:pPr>
              <a:lnSpc>
                <a:spcPct val="65000"/>
              </a:lnSpc>
              <a:spcBef>
                <a:spcPct val="50000"/>
              </a:spcBef>
            </a:pPr>
            <a:r>
              <a:rPr lang="en-US" altLang="en-US" sz="214" b="1" dirty="0">
                <a:solidFill>
                  <a:schemeClr val="bg2"/>
                </a:solidFill>
                <a:latin typeface="Arial" charset="0"/>
              </a:rPr>
              <a:t>www.PosterPresentations.com</a:t>
            </a:r>
          </a:p>
        </p:txBody>
      </p:sp>
      <p:sp>
        <p:nvSpPr>
          <p:cNvPr id="1029" name="Rectangle 15"/>
          <p:cNvSpPr>
            <a:spLocks noGrp="1" noChangeArrowheads="1"/>
          </p:cNvSpPr>
          <p:nvPr>
            <p:ph type="title"/>
          </p:nvPr>
        </p:nvSpPr>
        <p:spPr bwMode="auto">
          <a:xfrm>
            <a:off x="266935" y="265410"/>
            <a:ext cx="11645783" cy="4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982" tIns="56480" rIns="112982" bIns="56480"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192852" y="1174750"/>
            <a:ext cx="2770481" cy="553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64999" tIns="564999" rIns="564999" bIns="564999"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12192000" cy="68580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2" name="Rectangle 32"/>
          <p:cNvSpPr>
            <a:spLocks noChangeArrowheads="1"/>
          </p:cNvSpPr>
          <p:nvPr userDrawn="1"/>
        </p:nvSpPr>
        <p:spPr bwMode="auto">
          <a:xfrm>
            <a:off x="3192051"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3" name="Rectangle 34"/>
          <p:cNvSpPr>
            <a:spLocks noChangeArrowheads="1"/>
          </p:cNvSpPr>
          <p:nvPr userDrawn="1"/>
        </p:nvSpPr>
        <p:spPr bwMode="auto">
          <a:xfrm>
            <a:off x="618713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4" name="Rectangle 35"/>
          <p:cNvSpPr>
            <a:spLocks noChangeArrowheads="1"/>
          </p:cNvSpPr>
          <p:nvPr userDrawn="1"/>
        </p:nvSpPr>
        <p:spPr bwMode="auto">
          <a:xfrm>
            <a:off x="918868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Tree>
    <p:extLst>
      <p:ext uri="{BB962C8B-B14F-4D97-AF65-F5344CB8AC3E}">
        <p14:creationId xmlns:p14="http://schemas.microsoft.com/office/powerpoint/2010/main" val="396565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201981" rtl="0" eaLnBrk="0" fontAlgn="base" hangingPunct="0">
        <a:spcBef>
          <a:spcPct val="0"/>
        </a:spcBef>
        <a:spcAft>
          <a:spcPct val="0"/>
        </a:spcAft>
        <a:defRPr sz="1893">
          <a:solidFill>
            <a:srgbClr val="FFFFFF"/>
          </a:solidFill>
          <a:latin typeface="+mj-lt"/>
          <a:ea typeface="+mj-ea"/>
          <a:cs typeface="+mj-cs"/>
        </a:defRPr>
      </a:lvl1pPr>
      <a:lvl2pPr algn="ctr" defTabSz="201981" rtl="0" eaLnBrk="0" fontAlgn="base" hangingPunct="0">
        <a:spcBef>
          <a:spcPct val="0"/>
        </a:spcBef>
        <a:spcAft>
          <a:spcPct val="0"/>
        </a:spcAft>
        <a:defRPr sz="1893">
          <a:solidFill>
            <a:srgbClr val="FFFFFF"/>
          </a:solidFill>
          <a:latin typeface="Arial Black" pitchFamily="34" charset="0"/>
        </a:defRPr>
      </a:lvl2pPr>
      <a:lvl3pPr algn="ctr" defTabSz="201981" rtl="0" eaLnBrk="0" fontAlgn="base" hangingPunct="0">
        <a:spcBef>
          <a:spcPct val="0"/>
        </a:spcBef>
        <a:spcAft>
          <a:spcPct val="0"/>
        </a:spcAft>
        <a:defRPr sz="1893">
          <a:solidFill>
            <a:srgbClr val="FFFFFF"/>
          </a:solidFill>
          <a:latin typeface="Arial Black" pitchFamily="34" charset="0"/>
        </a:defRPr>
      </a:lvl3pPr>
      <a:lvl4pPr algn="ctr" defTabSz="201981" rtl="0" eaLnBrk="0" fontAlgn="base" hangingPunct="0">
        <a:spcBef>
          <a:spcPct val="0"/>
        </a:spcBef>
        <a:spcAft>
          <a:spcPct val="0"/>
        </a:spcAft>
        <a:defRPr sz="1893">
          <a:solidFill>
            <a:srgbClr val="FFFFFF"/>
          </a:solidFill>
          <a:latin typeface="Arial Black" pitchFamily="34" charset="0"/>
        </a:defRPr>
      </a:lvl4pPr>
      <a:lvl5pPr algn="ctr" defTabSz="201981" rtl="0" eaLnBrk="0" fontAlgn="base" hangingPunct="0">
        <a:spcBef>
          <a:spcPct val="0"/>
        </a:spcBef>
        <a:spcAft>
          <a:spcPct val="0"/>
        </a:spcAft>
        <a:defRPr sz="1893">
          <a:solidFill>
            <a:srgbClr val="FFFFFF"/>
          </a:solidFill>
          <a:latin typeface="Arial Black" pitchFamily="34" charset="0"/>
        </a:defRPr>
      </a:lvl5pPr>
      <a:lvl6pPr marL="141534" algn="ctr" defTabSz="201981" rtl="0" fontAlgn="base">
        <a:spcBef>
          <a:spcPct val="0"/>
        </a:spcBef>
        <a:spcAft>
          <a:spcPct val="0"/>
        </a:spcAft>
        <a:defRPr sz="1893">
          <a:solidFill>
            <a:srgbClr val="FFFFFF"/>
          </a:solidFill>
          <a:latin typeface="Arial Black" pitchFamily="34" charset="0"/>
        </a:defRPr>
      </a:lvl6pPr>
      <a:lvl7pPr marL="283068" algn="ctr" defTabSz="201981" rtl="0" fontAlgn="base">
        <a:spcBef>
          <a:spcPct val="0"/>
        </a:spcBef>
        <a:spcAft>
          <a:spcPct val="0"/>
        </a:spcAft>
        <a:defRPr sz="1893">
          <a:solidFill>
            <a:srgbClr val="FFFFFF"/>
          </a:solidFill>
          <a:latin typeface="Arial Black" pitchFamily="34" charset="0"/>
        </a:defRPr>
      </a:lvl7pPr>
      <a:lvl8pPr marL="424603" algn="ctr" defTabSz="201981" rtl="0" fontAlgn="base">
        <a:spcBef>
          <a:spcPct val="0"/>
        </a:spcBef>
        <a:spcAft>
          <a:spcPct val="0"/>
        </a:spcAft>
        <a:defRPr sz="1893">
          <a:solidFill>
            <a:srgbClr val="FFFFFF"/>
          </a:solidFill>
          <a:latin typeface="Arial Black" pitchFamily="34" charset="0"/>
        </a:defRPr>
      </a:lvl8pPr>
      <a:lvl9pPr marL="566137" algn="ctr" defTabSz="201981" rtl="0" fontAlgn="base">
        <a:spcBef>
          <a:spcPct val="0"/>
        </a:spcBef>
        <a:spcAft>
          <a:spcPct val="0"/>
        </a:spcAft>
        <a:defRPr sz="1893">
          <a:solidFill>
            <a:srgbClr val="FFFFFF"/>
          </a:solidFill>
          <a:latin typeface="Arial Black" pitchFamily="34" charset="0"/>
        </a:defRPr>
      </a:lvl9pPr>
    </p:titleStyle>
    <p:bodyStyle>
      <a:lvl1pPr marL="75682" indent="-75682" algn="l" defTabSz="201981" rtl="0" eaLnBrk="0" fontAlgn="base" hangingPunct="0">
        <a:spcBef>
          <a:spcPct val="20000"/>
        </a:spcBef>
        <a:spcAft>
          <a:spcPct val="0"/>
        </a:spcAft>
        <a:buChar char="•"/>
        <a:defRPr sz="643">
          <a:solidFill>
            <a:schemeClr val="tx1"/>
          </a:solidFill>
          <a:latin typeface="+mn-lt"/>
          <a:ea typeface="+mn-ea"/>
          <a:cs typeface="+mn-cs"/>
        </a:defRPr>
      </a:lvl1pPr>
      <a:lvl2pPr marL="163649" indent="-62413" algn="l" defTabSz="201981" rtl="0" eaLnBrk="0" fontAlgn="base" hangingPunct="0">
        <a:spcBef>
          <a:spcPct val="20000"/>
        </a:spcBef>
        <a:spcAft>
          <a:spcPct val="0"/>
        </a:spcAft>
        <a:buChar char="–"/>
        <a:defRPr sz="643">
          <a:solidFill>
            <a:schemeClr val="tx1"/>
          </a:solidFill>
          <a:latin typeface="+mn-lt"/>
        </a:defRPr>
      </a:lvl2pPr>
      <a:lvl3pPr marL="252599" indent="-50618" algn="l" defTabSz="201981" rtl="0" eaLnBrk="0" fontAlgn="base" hangingPunct="0">
        <a:spcBef>
          <a:spcPct val="20000"/>
        </a:spcBef>
        <a:spcAft>
          <a:spcPct val="0"/>
        </a:spcAft>
        <a:buChar char="•"/>
        <a:defRPr sz="518">
          <a:solidFill>
            <a:schemeClr val="tx1"/>
          </a:solidFill>
          <a:latin typeface="+mn-lt"/>
        </a:defRPr>
      </a:lvl3pPr>
      <a:lvl4pPr marL="353836" indent="-50618" algn="l" defTabSz="201981" rtl="0" eaLnBrk="0" fontAlgn="base" hangingPunct="0">
        <a:spcBef>
          <a:spcPct val="20000"/>
        </a:spcBef>
        <a:spcAft>
          <a:spcPct val="0"/>
        </a:spcAft>
        <a:buChar char="–"/>
        <a:defRPr sz="429">
          <a:solidFill>
            <a:schemeClr val="tx1"/>
          </a:solidFill>
          <a:latin typeface="+mn-lt"/>
        </a:defRPr>
      </a:lvl4pPr>
      <a:lvl5pPr marL="455072" indent="-50618" algn="l" defTabSz="201981" rtl="0" eaLnBrk="0" fontAlgn="base" hangingPunct="0">
        <a:spcBef>
          <a:spcPct val="20000"/>
        </a:spcBef>
        <a:spcAft>
          <a:spcPct val="0"/>
        </a:spcAft>
        <a:buChar char="»"/>
        <a:defRPr sz="429">
          <a:solidFill>
            <a:schemeClr val="tx1"/>
          </a:solidFill>
          <a:latin typeface="+mn-lt"/>
        </a:defRPr>
      </a:lvl5pPr>
      <a:lvl6pPr marL="596606" indent="-50618" algn="l" defTabSz="201981" rtl="0" fontAlgn="base">
        <a:spcBef>
          <a:spcPct val="20000"/>
        </a:spcBef>
        <a:spcAft>
          <a:spcPct val="0"/>
        </a:spcAft>
        <a:buChar char="»"/>
        <a:defRPr sz="429">
          <a:solidFill>
            <a:schemeClr val="tx1"/>
          </a:solidFill>
          <a:latin typeface="+mn-lt"/>
        </a:defRPr>
      </a:lvl6pPr>
      <a:lvl7pPr marL="738140" indent="-50618" algn="l" defTabSz="201981" rtl="0" fontAlgn="base">
        <a:spcBef>
          <a:spcPct val="20000"/>
        </a:spcBef>
        <a:spcAft>
          <a:spcPct val="0"/>
        </a:spcAft>
        <a:buChar char="»"/>
        <a:defRPr sz="429">
          <a:solidFill>
            <a:schemeClr val="tx1"/>
          </a:solidFill>
          <a:latin typeface="+mn-lt"/>
        </a:defRPr>
      </a:lvl7pPr>
      <a:lvl8pPr marL="879674" indent="-50618" algn="l" defTabSz="201981" rtl="0" fontAlgn="base">
        <a:spcBef>
          <a:spcPct val="20000"/>
        </a:spcBef>
        <a:spcAft>
          <a:spcPct val="0"/>
        </a:spcAft>
        <a:buChar char="»"/>
        <a:defRPr sz="429">
          <a:solidFill>
            <a:schemeClr val="tx1"/>
          </a:solidFill>
          <a:latin typeface="+mn-lt"/>
        </a:defRPr>
      </a:lvl8pPr>
      <a:lvl9pPr marL="1021209" indent="-50618" algn="l" defTabSz="201981" rtl="0" fontAlgn="base">
        <a:spcBef>
          <a:spcPct val="20000"/>
        </a:spcBef>
        <a:spcAft>
          <a:spcPct val="0"/>
        </a:spcAft>
        <a:buChar char="»"/>
        <a:defRPr sz="429">
          <a:solidFill>
            <a:schemeClr val="tx1"/>
          </a:solidFill>
          <a:latin typeface="+mn-lt"/>
        </a:defRPr>
      </a:lvl9pPr>
    </p:bodyStyle>
    <p:otherStyle>
      <a:defPPr>
        <a:defRPr lang="en-US"/>
      </a:defPPr>
      <a:lvl1pPr marL="0" algn="l" defTabSz="283068" rtl="0" eaLnBrk="1" latinLnBrk="0" hangingPunct="1">
        <a:defRPr sz="554" kern="1200">
          <a:solidFill>
            <a:schemeClr val="tx1"/>
          </a:solidFill>
          <a:latin typeface="+mn-lt"/>
          <a:ea typeface="+mn-ea"/>
          <a:cs typeface="+mn-cs"/>
        </a:defRPr>
      </a:lvl1pPr>
      <a:lvl2pPr marL="141534" algn="l" defTabSz="283068" rtl="0" eaLnBrk="1" latinLnBrk="0" hangingPunct="1">
        <a:defRPr sz="554" kern="1200">
          <a:solidFill>
            <a:schemeClr val="tx1"/>
          </a:solidFill>
          <a:latin typeface="+mn-lt"/>
          <a:ea typeface="+mn-ea"/>
          <a:cs typeface="+mn-cs"/>
        </a:defRPr>
      </a:lvl2pPr>
      <a:lvl3pPr marL="283068" algn="l" defTabSz="283068" rtl="0" eaLnBrk="1" latinLnBrk="0" hangingPunct="1">
        <a:defRPr sz="554" kern="1200">
          <a:solidFill>
            <a:schemeClr val="tx1"/>
          </a:solidFill>
          <a:latin typeface="+mn-lt"/>
          <a:ea typeface="+mn-ea"/>
          <a:cs typeface="+mn-cs"/>
        </a:defRPr>
      </a:lvl3pPr>
      <a:lvl4pPr marL="424603" algn="l" defTabSz="283068" rtl="0" eaLnBrk="1" latinLnBrk="0" hangingPunct="1">
        <a:defRPr sz="554" kern="1200">
          <a:solidFill>
            <a:schemeClr val="tx1"/>
          </a:solidFill>
          <a:latin typeface="+mn-lt"/>
          <a:ea typeface="+mn-ea"/>
          <a:cs typeface="+mn-cs"/>
        </a:defRPr>
      </a:lvl4pPr>
      <a:lvl5pPr marL="566137" algn="l" defTabSz="283068" rtl="0" eaLnBrk="1" latinLnBrk="0" hangingPunct="1">
        <a:defRPr sz="554" kern="1200">
          <a:solidFill>
            <a:schemeClr val="tx1"/>
          </a:solidFill>
          <a:latin typeface="+mn-lt"/>
          <a:ea typeface="+mn-ea"/>
          <a:cs typeface="+mn-cs"/>
        </a:defRPr>
      </a:lvl5pPr>
      <a:lvl6pPr marL="707671" algn="l" defTabSz="283068" rtl="0" eaLnBrk="1" latinLnBrk="0" hangingPunct="1">
        <a:defRPr sz="554" kern="1200">
          <a:solidFill>
            <a:schemeClr val="tx1"/>
          </a:solidFill>
          <a:latin typeface="+mn-lt"/>
          <a:ea typeface="+mn-ea"/>
          <a:cs typeface="+mn-cs"/>
        </a:defRPr>
      </a:lvl6pPr>
      <a:lvl7pPr marL="849205" algn="l" defTabSz="283068" rtl="0" eaLnBrk="1" latinLnBrk="0" hangingPunct="1">
        <a:defRPr sz="554" kern="1200">
          <a:solidFill>
            <a:schemeClr val="tx1"/>
          </a:solidFill>
          <a:latin typeface="+mn-lt"/>
          <a:ea typeface="+mn-ea"/>
          <a:cs typeface="+mn-cs"/>
        </a:defRPr>
      </a:lvl7pPr>
      <a:lvl8pPr marL="990739" algn="l" defTabSz="283068" rtl="0" eaLnBrk="1" latinLnBrk="0" hangingPunct="1">
        <a:defRPr sz="554" kern="1200">
          <a:solidFill>
            <a:schemeClr val="tx1"/>
          </a:solidFill>
          <a:latin typeface="+mn-lt"/>
          <a:ea typeface="+mn-ea"/>
          <a:cs typeface="+mn-cs"/>
        </a:defRPr>
      </a:lvl8pPr>
      <a:lvl9pPr marL="1132274" algn="l" defTabSz="283068" rtl="0" eaLnBrk="1" latinLnBrk="0" hangingPunct="1">
        <a:defRPr sz="5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cc02.safelinks.protection.outlook.com/?url=https%3A%2F%2Fmhdo.maine.gov%2FhospTransparencyRegs.htm&amp;data=05%7C02%7CKarynlee.Harrington%40maine.gov%7Cdba8cf12cf8349d0f80608dd46170b8f%7C413fa8ab207d4b629bcdea1a8f2f864e%7C0%7C0%7C638743786977957768%7CUnknown%7CTWFpbGZsb3d8eyJFbXB0eU1hcGkiOnRydWUsIlYiOiIwLjAuMDAwMCIsIlAiOiJXaW4zMiIsIkFOIjoiTWFpbCIsIldUIjoyfQ%3D%3D%7C0%7C%7C%7C&amp;sdata=MaHXENr2HZrl51GmL6Yo35RgkJwks%2FH19bgLhkZVzxQ%3D&amp;reserved=0" TargetMode="External"/><Relationship Id="rId2" Type="http://schemas.openxmlformats.org/officeDocument/2006/relationships/hyperlink" Target="https://mhdo.maine.gov/340B_hospital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Maine Health Data Organization Logo"/>
          <p:cNvPicPr>
            <a:picLocks noChangeAspect="1"/>
          </p:cNvPicPr>
          <p:nvPr/>
        </p:nvPicPr>
        <p:blipFill>
          <a:blip r:embed="rId3"/>
          <a:stretch>
            <a:fillRect/>
          </a:stretch>
        </p:blipFill>
        <p:spPr>
          <a:xfrm>
            <a:off x="3892060" y="219074"/>
            <a:ext cx="4501663" cy="1318323"/>
          </a:xfrm>
          <a:prstGeom prst="rect">
            <a:avLst/>
          </a:prstGeom>
          <a:solidFill>
            <a:schemeClr val="bg1"/>
          </a:solidFill>
        </p:spPr>
      </p:pic>
      <p:sp>
        <p:nvSpPr>
          <p:cNvPr id="2" name="Title 1"/>
          <p:cNvSpPr>
            <a:spLocks noGrp="1"/>
          </p:cNvSpPr>
          <p:nvPr>
            <p:ph type="title"/>
          </p:nvPr>
        </p:nvSpPr>
        <p:spPr>
          <a:xfrm>
            <a:off x="1097279" y="9526"/>
            <a:ext cx="10115203" cy="1737360"/>
          </a:xfrm>
        </p:spPr>
        <p:txBody>
          <a:bodyPr>
            <a:normAutofit/>
          </a:bodyPr>
          <a:lstStyle/>
          <a:p>
            <a:r>
              <a:rPr lang="en-US" b="1" dirty="0">
                <a:solidFill>
                  <a:schemeClr val="tx1"/>
                </a:solidFill>
              </a:rPr>
              <a:t>Content</a:t>
            </a:r>
          </a:p>
        </p:txBody>
      </p:sp>
      <p:sp>
        <p:nvSpPr>
          <p:cNvPr id="3" name="Content Placeholder 2"/>
          <p:cNvSpPr>
            <a:spLocks noGrp="1"/>
          </p:cNvSpPr>
          <p:nvPr>
            <p:ph idx="1"/>
          </p:nvPr>
        </p:nvSpPr>
        <p:spPr>
          <a:xfrm>
            <a:off x="1097279" y="2105025"/>
            <a:ext cx="10115203" cy="3490768"/>
          </a:xfrm>
        </p:spPr>
        <p:txBody>
          <a:bodyPr>
            <a:noAutofit/>
          </a:bodyPr>
          <a:lstStyle/>
          <a:p>
            <a:pPr marL="342900" marR="0" lvl="0" indent="-342900">
              <a:buFont typeface="Arial" panose="020B0604020202020204" pitchFamily="34" charset="0"/>
              <a:buChar char="•"/>
            </a:pPr>
            <a:r>
              <a:rPr lang="en-US" sz="2800" dirty="0">
                <a:effectLst/>
                <a:ea typeface="Calibri" panose="020F0502020204030204" pitchFamily="34" charset="0"/>
              </a:rPr>
              <a:t>Mandated Reporting Update </a:t>
            </a:r>
          </a:p>
          <a:p>
            <a:pPr marL="342900" marR="0" lvl="0" indent="-342900">
              <a:buFont typeface="Arial" panose="020B0604020202020204" pitchFamily="34" charset="0"/>
              <a:buChar char="•"/>
            </a:pPr>
            <a:r>
              <a:rPr lang="en-US" sz="2800" dirty="0">
                <a:effectLst/>
                <a:ea typeface="Calibri" panose="020F0502020204030204" pitchFamily="34" charset="0"/>
              </a:rPr>
              <a:t>Legislative Update</a:t>
            </a:r>
          </a:p>
          <a:p>
            <a:pPr marL="342900" marR="0" lvl="0" indent="-342900">
              <a:spcAft>
                <a:spcPts val="600"/>
              </a:spcAft>
              <a:buFont typeface="Arial" panose="020B0604020202020204" pitchFamily="34" charset="0"/>
              <a:buChar char="•"/>
            </a:pPr>
            <a:r>
              <a:rPr lang="en-US" sz="2800" dirty="0">
                <a:effectLst/>
                <a:ea typeface="Calibri" panose="020F0502020204030204" pitchFamily="34" charset="0"/>
              </a:rPr>
              <a:t>Next MHDO Board Meeting</a:t>
            </a:r>
          </a:p>
          <a:p>
            <a:pPr marL="342900" indent="-342900">
              <a:buFont typeface="Calibri" panose="020F0502020204030204" pitchFamily="34" charset="0"/>
              <a:buAutoNum type="arabicPeriod"/>
            </a:pPr>
            <a:endParaRPr lang="en-US" sz="1100" dirty="0">
              <a:effectLst/>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ea typeface="Calibri" panose="020F0502020204030204" pitchFamily="34" charset="0"/>
            </a:endParaRPr>
          </a:p>
          <a:p>
            <a:pPr marL="342900" indent="-342900">
              <a:buFont typeface="Calibri" panose="020F0502020204030204" pitchFamily="34" charset="0"/>
              <a:buAutoNum type="arabicPeriod"/>
            </a:pPr>
            <a:endParaRPr lang="en-US" sz="14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400" dirty="0"/>
          </a:p>
          <a:p>
            <a:pPr marL="342900" indent="-342900">
              <a:buFont typeface="Calibri" panose="020F0502020204030204" pitchFamily="34" charset="0"/>
              <a:buAutoNum type="arabicPeriod"/>
            </a:pPr>
            <a:endParaRPr lang="en-US" sz="1400" dirty="0"/>
          </a:p>
          <a:p>
            <a:pPr marL="0" indent="0">
              <a:buNone/>
            </a:pPr>
            <a:endParaRPr lang="en-US" sz="1400" i="1" dirty="0"/>
          </a:p>
          <a:p>
            <a:pPr marL="0" indent="0">
              <a:buNone/>
            </a:pPr>
            <a:endParaRPr lang="en-US"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2000" dirty="0"/>
          </a:p>
          <a:p>
            <a:pPr marL="457200" indent="-457200">
              <a:buFont typeface="Calibri" panose="020F0502020204030204" pitchFamily="34" charset="0"/>
              <a:buAutoNum type="arabicPeriod"/>
            </a:pPr>
            <a:endParaRPr lang="en-US" sz="2000" dirty="0"/>
          </a:p>
          <a:p>
            <a:pPr marL="457200" indent="-457200">
              <a:buAutoNum type="arabicPeriod"/>
            </a:pPr>
            <a:endParaRPr lang="en-US" sz="2000" dirty="0"/>
          </a:p>
          <a:p>
            <a:pPr marL="0" lvl="0" indent="0">
              <a:buNone/>
            </a:pPr>
            <a:endParaRPr lang="en-US" sz="2000" dirty="0">
              <a:solidFill>
                <a:schemeClr val="tx1"/>
              </a:solidFill>
            </a:endParaRPr>
          </a:p>
          <a:p>
            <a:pPr marL="0" indent="0">
              <a:buNone/>
            </a:pPr>
            <a:endParaRPr lang="en-US" sz="2800" dirty="0"/>
          </a:p>
          <a:p>
            <a:pPr marL="0" indent="0">
              <a:buNone/>
            </a:pPr>
            <a:endParaRPr lang="en-US" sz="2800" dirty="0">
              <a:solidFill>
                <a:schemeClr val="tx1"/>
              </a:solidFill>
            </a:endParaRPr>
          </a:p>
          <a:p>
            <a:pPr marL="292608" lvl="1" indent="0">
              <a:buNone/>
            </a:pPr>
            <a:endParaRPr lang="en-US" sz="1400" dirty="0">
              <a:solidFill>
                <a:schemeClr val="tx1"/>
              </a:solidFill>
            </a:endParaRPr>
          </a:p>
        </p:txBody>
      </p:sp>
      <p:sp>
        <p:nvSpPr>
          <p:cNvPr id="8" name="Footer Placeholder 7">
            <a:extLst>
              <a:ext uri="{FF2B5EF4-FFF2-40B4-BE49-F238E27FC236}">
                <a16:creationId xmlns:a16="http://schemas.microsoft.com/office/drawing/2014/main" id="{7C1BF7BC-1AD9-43D3-A3F0-C757032F0D42}"/>
              </a:ext>
            </a:extLst>
          </p:cNvPr>
          <p:cNvSpPr>
            <a:spLocks noGrp="1"/>
          </p:cNvSpPr>
          <p:nvPr>
            <p:ph type="ftr" sz="quarter" idx="11"/>
          </p:nvPr>
        </p:nvSpPr>
        <p:spPr/>
        <p:txBody>
          <a:bodyPr/>
          <a:lstStyle/>
          <a:p>
            <a:r>
              <a:rPr lang="en-US" dirty="0"/>
              <a:t>MHDO Board Meeting February  6, 2025</a:t>
            </a:r>
          </a:p>
        </p:txBody>
      </p:sp>
      <p:sp>
        <p:nvSpPr>
          <p:cNvPr id="4" name="Slide Number Placeholder 3"/>
          <p:cNvSpPr>
            <a:spLocks noGrp="1"/>
          </p:cNvSpPr>
          <p:nvPr>
            <p:ph type="sldNum" sz="quarter" idx="12"/>
          </p:nvPr>
        </p:nvSpPr>
        <p:spPr/>
        <p:txBody>
          <a:bodyPr/>
          <a:lstStyle/>
          <a:p>
            <a:r>
              <a:rPr lang="en-US" dirty="0"/>
              <a:t>1</a:t>
            </a:r>
          </a:p>
        </p:txBody>
      </p:sp>
    </p:spTree>
    <p:extLst>
      <p:ext uri="{BB962C8B-B14F-4D97-AF65-F5344CB8AC3E}">
        <p14:creationId xmlns:p14="http://schemas.microsoft.com/office/powerpoint/2010/main" val="254265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7770-A74A-44F3-819C-AB87AC9AECAC}"/>
              </a:ext>
            </a:extLst>
          </p:cNvPr>
          <p:cNvSpPr>
            <a:spLocks noGrp="1"/>
          </p:cNvSpPr>
          <p:nvPr>
            <p:ph type="title"/>
          </p:nvPr>
        </p:nvSpPr>
        <p:spPr/>
        <p:txBody>
          <a:bodyPr>
            <a:normAutofit/>
          </a:bodyPr>
          <a:lstStyle/>
          <a:p>
            <a:r>
              <a:rPr lang="en-US" sz="4400" b="1" dirty="0"/>
              <a:t>Reports Due to Legislature &amp; Timelines</a:t>
            </a:r>
          </a:p>
        </p:txBody>
      </p:sp>
      <p:graphicFrame>
        <p:nvGraphicFramePr>
          <p:cNvPr id="6" name="Content Placeholder 5">
            <a:extLst>
              <a:ext uri="{FF2B5EF4-FFF2-40B4-BE49-F238E27FC236}">
                <a16:creationId xmlns:a16="http://schemas.microsoft.com/office/drawing/2014/main" id="{52206DAC-E86F-4221-B532-409F72575741}"/>
              </a:ext>
            </a:extLst>
          </p:cNvPr>
          <p:cNvGraphicFramePr>
            <a:graphicFrameLocks noGrp="1"/>
          </p:cNvGraphicFramePr>
          <p:nvPr>
            <p:ph idx="1"/>
            <p:extLst>
              <p:ext uri="{D42A27DB-BD31-4B8C-83A1-F6EECF244321}">
                <p14:modId xmlns:p14="http://schemas.microsoft.com/office/powerpoint/2010/main" val="3518455354"/>
              </p:ext>
            </p:extLst>
          </p:nvPr>
        </p:nvGraphicFramePr>
        <p:xfrm>
          <a:off x="0" y="20759"/>
          <a:ext cx="12191999" cy="6313932"/>
        </p:xfrm>
        <a:graphic>
          <a:graphicData uri="http://schemas.openxmlformats.org/drawingml/2006/table">
            <a:tbl>
              <a:tblPr firstRow="1" firstCol="1" bandRow="1">
                <a:tableStyleId>{B301B821-A1FF-4177-AEE7-76D212191A09}</a:tableStyleId>
              </a:tblPr>
              <a:tblGrid>
                <a:gridCol w="4491613">
                  <a:extLst>
                    <a:ext uri="{9D8B030D-6E8A-4147-A177-3AD203B41FA5}">
                      <a16:colId xmlns:a16="http://schemas.microsoft.com/office/drawing/2014/main" val="3802540832"/>
                    </a:ext>
                  </a:extLst>
                </a:gridCol>
                <a:gridCol w="2039816">
                  <a:extLst>
                    <a:ext uri="{9D8B030D-6E8A-4147-A177-3AD203B41FA5}">
                      <a16:colId xmlns:a16="http://schemas.microsoft.com/office/drawing/2014/main" val="2727064419"/>
                    </a:ext>
                  </a:extLst>
                </a:gridCol>
                <a:gridCol w="2291024">
                  <a:extLst>
                    <a:ext uri="{9D8B030D-6E8A-4147-A177-3AD203B41FA5}">
                      <a16:colId xmlns:a16="http://schemas.microsoft.com/office/drawing/2014/main" val="649657014"/>
                    </a:ext>
                  </a:extLst>
                </a:gridCol>
                <a:gridCol w="3369546">
                  <a:extLst>
                    <a:ext uri="{9D8B030D-6E8A-4147-A177-3AD203B41FA5}">
                      <a16:colId xmlns:a16="http://schemas.microsoft.com/office/drawing/2014/main" val="3124679994"/>
                    </a:ext>
                  </a:extLst>
                </a:gridCol>
              </a:tblGrid>
              <a:tr h="1144850">
                <a:tc>
                  <a:txBody>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Mandated Report</a:t>
                      </a:r>
                    </a:p>
                  </a:txBody>
                  <a:tcPr marL="69179" marR="69179" marT="0" marB="0"/>
                </a:tc>
                <a:tc>
                  <a:txBody>
                    <a:bodyPr/>
                    <a:lstStyle/>
                    <a:p>
                      <a:pPr marL="0" marR="0">
                        <a:lnSpc>
                          <a:spcPct val="107000"/>
                        </a:lnSpc>
                        <a:spcBef>
                          <a:spcPts val="0"/>
                        </a:spcBef>
                        <a:spcAft>
                          <a:spcPts val="0"/>
                        </a:spcAft>
                      </a:pPr>
                      <a:r>
                        <a:rPr lang="en-US" sz="2400" dirty="0">
                          <a:effectLst/>
                        </a:rPr>
                        <a:t>Statute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2400" dirty="0">
                          <a:effectLst/>
                        </a:rPr>
                        <a:t>Anticipated Release/Release Date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2400" dirty="0">
                          <a:effectLst/>
                        </a:rPr>
                        <a:t>Submit to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730774420"/>
                  </a:ext>
                </a:extLst>
              </a:tr>
              <a:tr h="859536">
                <a:tc>
                  <a:txBody>
                    <a:bodyPr/>
                    <a:lstStyle/>
                    <a:p>
                      <a:pPr marL="0" marR="0">
                        <a:lnSpc>
                          <a:spcPct val="100000"/>
                        </a:lnSpc>
                        <a:spcBef>
                          <a:spcPts val="0"/>
                        </a:spcBef>
                        <a:spcAft>
                          <a:spcPts val="0"/>
                        </a:spcAft>
                      </a:pPr>
                      <a:r>
                        <a:rPr lang="en-US" sz="1600" b="0" dirty="0">
                          <a:effectLst/>
                        </a:rPr>
                        <a:t>Annual Prescription Drug Pricing Transparency </a:t>
                      </a:r>
                    </a:p>
                  </a:txBody>
                  <a:tcPr marL="69179" marR="69179" marT="0" marB="0"/>
                </a:tc>
                <a:tc>
                  <a:txBody>
                    <a:bodyPr/>
                    <a:lstStyle/>
                    <a:p>
                      <a:pPr marL="0" marR="0">
                        <a:lnSpc>
                          <a:spcPct val="100000"/>
                        </a:lnSpc>
                        <a:spcBef>
                          <a:spcPts val="0"/>
                        </a:spcBef>
                        <a:spcAft>
                          <a:spcPts val="0"/>
                        </a:spcAft>
                      </a:pPr>
                      <a:r>
                        <a:rPr lang="en-US" sz="1600" dirty="0">
                          <a:effectLst/>
                        </a:rPr>
                        <a:t>PL 2020, Chapter 470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strike="noStrike" baseline="0" dirty="0">
                          <a:effectLst/>
                        </a:rPr>
                        <a:t>February 2025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rPr>
                        <a:t>Joint Standing Committee on Health Coverage, Insurance and Financial Services (HCIFS)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4236288795"/>
                  </a:ext>
                </a:extLst>
              </a:tr>
              <a:tr h="859536">
                <a:tc>
                  <a:txBody>
                    <a:bodyPr/>
                    <a:lstStyle/>
                    <a:p>
                      <a:pPr marL="0" marR="0">
                        <a:lnSpc>
                          <a:spcPct val="100000"/>
                        </a:lnSpc>
                        <a:spcBef>
                          <a:spcPts val="0"/>
                        </a:spcBef>
                        <a:spcAft>
                          <a:spcPts val="0"/>
                        </a:spcAft>
                      </a:pPr>
                      <a:r>
                        <a:rPr lang="en-US" sz="1600" b="0" dirty="0">
                          <a:effectLst/>
                        </a:rPr>
                        <a:t>Top 25 most frequently prescribed drugs in the State, costliest and highest year-over-year increases</a:t>
                      </a:r>
                    </a:p>
                    <a:p>
                      <a:pPr marL="0" marR="0">
                        <a:lnSpc>
                          <a:spcPct val="100000"/>
                        </a:lnSpc>
                        <a:spcBef>
                          <a:spcPts val="0"/>
                        </a:spcBef>
                        <a:spcAft>
                          <a:spcPts val="0"/>
                        </a:spcAft>
                      </a:pPr>
                      <a:r>
                        <a:rPr lang="en-US" sz="1600" dirty="0">
                          <a:effectLst/>
                        </a:rPr>
                        <a:t>Interactive Report included in CM 13.0 Release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rPr>
                        <a:t>PL 2017, Chapter 406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February 2025 </a:t>
                      </a:r>
                    </a:p>
                  </a:txBody>
                  <a:tcPr marL="69179" marR="69179" marT="0" marB="0"/>
                </a:tc>
                <a:tc>
                  <a:txBody>
                    <a:bodyPr/>
                    <a:lstStyle/>
                    <a:p>
                      <a:pPr marL="0" marR="0">
                        <a:lnSpc>
                          <a:spcPct val="100000"/>
                        </a:lnSpc>
                        <a:spcBef>
                          <a:spcPts val="0"/>
                        </a:spcBef>
                        <a:spcAft>
                          <a:spcPts val="0"/>
                        </a:spcAft>
                      </a:pPr>
                      <a:r>
                        <a:rPr lang="en-US" sz="1600" dirty="0">
                          <a:effectLst/>
                        </a:rPr>
                        <a:t>HCIFS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302140315"/>
                  </a:ext>
                </a:extLst>
              </a:tr>
              <a:tr h="859536">
                <a:tc>
                  <a:txBody>
                    <a:bodyPr/>
                    <a:lstStyle/>
                    <a:p>
                      <a:pPr marL="0" marR="0">
                        <a:lnSpc>
                          <a:spcPct val="100000"/>
                        </a:lnSpc>
                        <a:spcBef>
                          <a:spcPts val="0"/>
                        </a:spcBef>
                        <a:spcAft>
                          <a:spcPts val="0"/>
                        </a:spcAft>
                      </a:pPr>
                      <a:r>
                        <a:rPr lang="en-US" sz="1600" b="0" dirty="0">
                          <a:effectLst/>
                        </a:rPr>
                        <a:t>Cost and Quality Data by procedure, provider and payer-CompareMaine V.13.0</a:t>
                      </a:r>
                    </a:p>
                    <a:p>
                      <a:pPr marL="0" marR="0">
                        <a:lnSpc>
                          <a:spcPct val="100000"/>
                        </a:lnSpc>
                        <a:spcBef>
                          <a:spcPts val="0"/>
                        </a:spcBef>
                        <a:spcAft>
                          <a:spcPts val="0"/>
                        </a:spcAft>
                      </a:pPr>
                      <a:r>
                        <a:rPr lang="en-US" sz="1600" b="0" dirty="0">
                          <a:effectLst/>
                        </a:rPr>
                        <a:t>(ambulance data, info on facility fees)</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2009, Chapter 613</a:t>
                      </a:r>
                    </a:p>
                  </a:txBody>
                  <a:tcPr marL="69179" marR="69179" marT="0" marB="0"/>
                </a:tc>
                <a:tc>
                  <a:txBody>
                    <a:bodyPr/>
                    <a:lstStyle/>
                    <a:p>
                      <a:pPr marL="0" marR="0">
                        <a:lnSpc>
                          <a:spcPct val="100000"/>
                        </a:lnSpc>
                        <a:spcBef>
                          <a:spcPts val="0"/>
                        </a:spcBef>
                        <a:spcAft>
                          <a:spcPts val="0"/>
                        </a:spcAft>
                      </a:pPr>
                      <a:r>
                        <a:rPr lang="en-US" sz="1600" dirty="0">
                          <a:effectLst/>
                        </a:rPr>
                        <a:t>February 2025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rPr>
                        <a:t>Public</a:t>
                      </a:r>
                    </a:p>
                  </a:txBody>
                  <a:tcPr marL="69179" marR="69179" marT="0" marB="0"/>
                </a:tc>
                <a:extLst>
                  <a:ext uri="{0D108BD9-81ED-4DB2-BD59-A6C34878D82A}">
                    <a16:rowId xmlns:a16="http://schemas.microsoft.com/office/drawing/2014/main" val="1206948873"/>
                  </a:ext>
                </a:extLst>
              </a:tr>
              <a:tr h="8595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International Referenced Rate Pricing for Prescription Drugs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Online Report</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2021, Chapter 606</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February 2024</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Office of Affordable Health Care and the Maine Prescription Drug Affordability Board</a:t>
                      </a:r>
                    </a:p>
                  </a:txBody>
                  <a:tcPr marL="69179" marR="69179" marT="0" marB="0"/>
                </a:tc>
                <a:extLst>
                  <a:ext uri="{0D108BD9-81ED-4DB2-BD59-A6C34878D82A}">
                    <a16:rowId xmlns:a16="http://schemas.microsoft.com/office/drawing/2014/main" val="119969660"/>
                  </a:ext>
                </a:extLst>
              </a:tr>
              <a:tr h="859536">
                <a:tc>
                  <a:txBody>
                    <a:bodyPr/>
                    <a:lstStyle/>
                    <a:p>
                      <a:pPr marL="0" marR="0">
                        <a:lnSpc>
                          <a:spcPct val="100000"/>
                        </a:lnSpc>
                        <a:spcBef>
                          <a:spcPts val="0"/>
                        </a:spcBef>
                        <a:spcAft>
                          <a:spcPts val="0"/>
                        </a:spcAft>
                      </a:pPr>
                      <a:r>
                        <a:rPr lang="en-US" sz="1600" b="0" dirty="0">
                          <a:effectLst/>
                        </a:rPr>
                        <a:t>Annual Primary Care Spending </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2019, Chapter 244</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27,  2025</a:t>
                      </a:r>
                    </a:p>
                  </a:txBody>
                  <a:tcPr marL="69179" marR="6917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rPr>
                        <a:t>HCIFS &amp; the Commissioner of DHHS</a:t>
                      </a:r>
                    </a:p>
                  </a:txBody>
                  <a:tcPr marL="69179" marR="69179" marT="0" marB="0"/>
                </a:tc>
                <a:extLst>
                  <a:ext uri="{0D108BD9-81ED-4DB2-BD59-A6C34878D82A}">
                    <a16:rowId xmlns:a16="http://schemas.microsoft.com/office/drawing/2014/main" val="3991903168"/>
                  </a:ext>
                </a:extLst>
              </a:tr>
              <a:tr h="859536">
                <a:tc>
                  <a:txBody>
                    <a:bodyPr/>
                    <a:lstStyle/>
                    <a:p>
                      <a:pPr marL="0" marR="0">
                        <a:lnSpc>
                          <a:spcPct val="100000"/>
                        </a:lnSpc>
                        <a:spcBef>
                          <a:spcPts val="0"/>
                        </a:spcBef>
                        <a:spcAft>
                          <a:spcPts val="0"/>
                        </a:spcAft>
                      </a:pPr>
                      <a:r>
                        <a:rPr lang="en-US" sz="1600" b="0" dirty="0">
                          <a:effectLst/>
                        </a:rPr>
                        <a:t>Behavioral Health Care Spending</a:t>
                      </a:r>
                    </a:p>
                  </a:txBody>
                  <a:tcPr marL="69179" marR="69179" marT="0" marB="0"/>
                </a:tc>
                <a:tc>
                  <a:txBody>
                    <a:bodyPr/>
                    <a:lstStyle/>
                    <a:p>
                      <a:pPr marL="0" marR="0">
                        <a:lnSpc>
                          <a:spcPct val="100000"/>
                        </a:lnSpc>
                        <a:spcBef>
                          <a:spcPts val="0"/>
                        </a:spcBef>
                        <a:spcAft>
                          <a:spcPts val="0"/>
                        </a:spcAft>
                      </a:pPr>
                      <a:r>
                        <a:rPr lang="en-US" sz="1600" dirty="0">
                          <a:effectLst/>
                        </a:rPr>
                        <a:t>PL 2021, Chapter 603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strike="noStrike" baseline="0" dirty="0">
                          <a:effectLst/>
                        </a:rPr>
                        <a:t>February 2025</a:t>
                      </a:r>
                      <a:endParaRPr lang="en-US" sz="1600" strike="noStrike"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rPr>
                        <a:t>HCIFS &amp; the Commissioner of DHHS</a:t>
                      </a:r>
                    </a:p>
                  </a:txBody>
                  <a:tcPr marL="69179" marR="69179" marT="0" marB="0"/>
                </a:tc>
                <a:extLst>
                  <a:ext uri="{0D108BD9-81ED-4DB2-BD59-A6C34878D82A}">
                    <a16:rowId xmlns:a16="http://schemas.microsoft.com/office/drawing/2014/main" val="4012681446"/>
                  </a:ext>
                </a:extLst>
              </a:tr>
            </a:tbl>
          </a:graphicData>
        </a:graphic>
      </p:graphicFrame>
      <p:sp>
        <p:nvSpPr>
          <p:cNvPr id="4" name="Footer Placeholder 3">
            <a:extLst>
              <a:ext uri="{FF2B5EF4-FFF2-40B4-BE49-F238E27FC236}">
                <a16:creationId xmlns:a16="http://schemas.microsoft.com/office/drawing/2014/main" id="{EC825DC5-FB5C-492D-A3E6-872DC7C7197A}"/>
              </a:ext>
            </a:extLst>
          </p:cNvPr>
          <p:cNvSpPr>
            <a:spLocks noGrp="1"/>
          </p:cNvSpPr>
          <p:nvPr>
            <p:ph type="ftr" sz="quarter" idx="11"/>
          </p:nvPr>
        </p:nvSpPr>
        <p:spPr>
          <a:xfrm>
            <a:off x="3684597" y="6459785"/>
            <a:ext cx="4822804" cy="377456"/>
          </a:xfrm>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36D2C6BD-C51C-4CDE-BF68-8791C1640F53}"/>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
        <p:nvSpPr>
          <p:cNvPr id="7" name="Rectangle 1">
            <a:extLst>
              <a:ext uri="{FF2B5EF4-FFF2-40B4-BE49-F238E27FC236}">
                <a16:creationId xmlns:a16="http://schemas.microsoft.com/office/drawing/2014/main" id="{D467072D-7E2B-45C1-96CD-312D43C1A6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947147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7770-A74A-44F3-819C-AB87AC9AECAC}"/>
              </a:ext>
            </a:extLst>
          </p:cNvPr>
          <p:cNvSpPr>
            <a:spLocks noGrp="1"/>
          </p:cNvSpPr>
          <p:nvPr>
            <p:ph type="title"/>
          </p:nvPr>
        </p:nvSpPr>
        <p:spPr/>
        <p:txBody>
          <a:bodyPr>
            <a:normAutofit/>
          </a:bodyPr>
          <a:lstStyle/>
          <a:p>
            <a:r>
              <a:rPr lang="en-US" sz="4400" b="1" dirty="0"/>
              <a:t>Reports Due to Legislature &amp; Timelines</a:t>
            </a:r>
          </a:p>
        </p:txBody>
      </p:sp>
      <p:graphicFrame>
        <p:nvGraphicFramePr>
          <p:cNvPr id="6" name="Content Placeholder 5">
            <a:extLst>
              <a:ext uri="{FF2B5EF4-FFF2-40B4-BE49-F238E27FC236}">
                <a16:creationId xmlns:a16="http://schemas.microsoft.com/office/drawing/2014/main" id="{52206DAC-E86F-4221-B532-409F72575741}"/>
              </a:ext>
            </a:extLst>
          </p:cNvPr>
          <p:cNvGraphicFramePr>
            <a:graphicFrameLocks noGrp="1"/>
          </p:cNvGraphicFramePr>
          <p:nvPr>
            <p:ph idx="1"/>
            <p:extLst>
              <p:ext uri="{D42A27DB-BD31-4B8C-83A1-F6EECF244321}">
                <p14:modId xmlns:p14="http://schemas.microsoft.com/office/powerpoint/2010/main" val="1039312129"/>
              </p:ext>
            </p:extLst>
          </p:nvPr>
        </p:nvGraphicFramePr>
        <p:xfrm>
          <a:off x="0" y="1"/>
          <a:ext cx="12192000" cy="6368796"/>
        </p:xfrm>
        <a:graphic>
          <a:graphicData uri="http://schemas.openxmlformats.org/drawingml/2006/table">
            <a:tbl>
              <a:tblPr firstRow="1" firstCol="1" bandRow="1">
                <a:tableStyleId>{B301B821-A1FF-4177-AEE7-76D212191A09}</a:tableStyleId>
              </a:tblPr>
              <a:tblGrid>
                <a:gridCol w="4169677">
                  <a:extLst>
                    <a:ext uri="{9D8B030D-6E8A-4147-A177-3AD203B41FA5}">
                      <a16:colId xmlns:a16="http://schemas.microsoft.com/office/drawing/2014/main" val="3802540832"/>
                    </a:ext>
                  </a:extLst>
                </a:gridCol>
                <a:gridCol w="2060301">
                  <a:extLst>
                    <a:ext uri="{9D8B030D-6E8A-4147-A177-3AD203B41FA5}">
                      <a16:colId xmlns:a16="http://schemas.microsoft.com/office/drawing/2014/main" val="2727064419"/>
                    </a:ext>
                  </a:extLst>
                </a:gridCol>
                <a:gridCol w="2321169">
                  <a:extLst>
                    <a:ext uri="{9D8B030D-6E8A-4147-A177-3AD203B41FA5}">
                      <a16:colId xmlns:a16="http://schemas.microsoft.com/office/drawing/2014/main" val="649657014"/>
                    </a:ext>
                  </a:extLst>
                </a:gridCol>
                <a:gridCol w="3640853">
                  <a:extLst>
                    <a:ext uri="{9D8B030D-6E8A-4147-A177-3AD203B41FA5}">
                      <a16:colId xmlns:a16="http://schemas.microsoft.com/office/drawing/2014/main" val="3124679994"/>
                    </a:ext>
                  </a:extLst>
                </a:gridCol>
              </a:tblGrid>
              <a:tr h="1142530">
                <a:tc>
                  <a:txBody>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MHDO Report</a:t>
                      </a:r>
                    </a:p>
                  </a:txBody>
                  <a:tcPr marL="69179" marR="69179" marT="0" marB="0"/>
                </a:tc>
                <a:tc>
                  <a:txBody>
                    <a:bodyPr/>
                    <a:lstStyle/>
                    <a:p>
                      <a:pPr marL="0" marR="0">
                        <a:lnSpc>
                          <a:spcPct val="107000"/>
                        </a:lnSpc>
                        <a:spcBef>
                          <a:spcPts val="0"/>
                        </a:spcBef>
                        <a:spcAft>
                          <a:spcPts val="0"/>
                        </a:spcAft>
                      </a:pPr>
                      <a:r>
                        <a:rPr lang="en-US" sz="2400" dirty="0">
                          <a:effectLst/>
                        </a:rPr>
                        <a:t>Statute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400" dirty="0">
                          <a:effectLst/>
                        </a:rPr>
                        <a:t>Anticipated Release/Release Date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2400" dirty="0">
                          <a:effectLst/>
                        </a:rPr>
                        <a:t>Submit to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730774420"/>
                  </a:ext>
                </a:extLst>
              </a:tr>
              <a:tr h="54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report on Payments for Facility Fees made by Payors </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2023, Chapter 410</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23, 2025</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and the Office of Affordable Health Care</a:t>
                      </a:r>
                    </a:p>
                  </a:txBody>
                  <a:tcPr marL="69179" marR="69179" marT="0" marB="0"/>
                </a:tc>
                <a:extLst>
                  <a:ext uri="{0D108BD9-81ED-4DB2-BD59-A6C34878D82A}">
                    <a16:rowId xmlns:a16="http://schemas.microsoft.com/office/drawing/2014/main" val="4236288795"/>
                  </a:ext>
                </a:extLst>
              </a:tr>
              <a:tr h="1828800">
                <a:tc>
                  <a:txBody>
                    <a:bodyPr/>
                    <a:lstStyle/>
                    <a:p>
                      <a:pPr marL="0" marR="0">
                        <a:lnSpc>
                          <a:spcPct val="100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Report on 340B Prescription Drug Program-assumes reporting to MHDO algins with the hospital's fiscal year, October is the first month for hospitals to submit FY2024 financial data.  In the interim, link to new page on MHDO website </a:t>
                      </a:r>
                      <a:r>
                        <a:rPr lang="en-US" sz="1600" b="0" dirty="0">
                          <a:effectLst/>
                          <a:latin typeface="Calibri" panose="020F0502020204030204" pitchFamily="34" charset="0"/>
                          <a:ea typeface="Calibri" panose="020F0502020204030204" pitchFamily="34" charset="0"/>
                          <a:cs typeface="Times New Roman" panose="02020603050405020304" pitchFamily="18" charset="0"/>
                          <a:hlinkClick r:id="rId2"/>
                        </a:rPr>
                        <a:t>https://mhdo.maine.gov/340B_hospitals.htm</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2023, Chapter 276</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Nov/Dec of 2025</a:t>
                      </a:r>
                    </a:p>
                    <a:p>
                      <a:pPr marL="0" marR="0">
                        <a:lnSpc>
                          <a:spcPct val="100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Office of Affordable Health Care and the Maine Prescription Drug Affordability Board</a:t>
                      </a:r>
                    </a:p>
                    <a:p>
                      <a:pPr marL="0" marR="0">
                        <a:lnSpc>
                          <a:spcPct val="100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302140315"/>
                  </a:ext>
                </a:extLst>
              </a:tr>
              <a:tr h="283464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effectLst/>
                          <a:ea typeface="Times New Roman" panose="02020603050405020304" pitchFamily="18" charset="0"/>
                          <a:cs typeface="Times New Roman" panose="02020603050405020304" pitchFamily="18" charset="0"/>
                        </a:rPr>
                        <a:t>Other Reporting:</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dirty="0">
                          <a:effectLst/>
                          <a:ea typeface="Times New Roman" panose="02020603050405020304" pitchFamily="18" charset="0"/>
                          <a:cs typeface="Times New Roman" panose="02020603050405020304" pitchFamily="18" charset="0"/>
                        </a:rPr>
                        <a:t>2023 Standardized Annual Hospital Financial Report (three-part report)- Posted to MHDO website November 27, 2024</a:t>
                      </a:r>
                      <a:endParaRPr lang="en-US" sz="1600" dirty="0">
                        <a:effectLs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Health Care Payments in Maine (formally Baseline Report)-Posted to MHDO website January 24, 2025 </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Trigger NDC’s for CY 2024 (list of NDC’s that hit one of three triggers as defined in law)-Posted to MHDO website February 2025</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List of Drug Product Families for CY 2024 (list of drug product families that MHDO intends to request pricing component data from reporting entities defined in Ch. 570)-February 15, 2025</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Created new page on MHDO website for Hospital Transparency (Federal Regs)-</a:t>
                      </a:r>
                      <a:r>
                        <a:rPr lang="en-US" sz="1800" b="1" u="sng" kern="1200" dirty="0">
                          <a:solidFill>
                            <a:schemeClr val="dk1"/>
                          </a:solidFill>
                          <a:effectLst/>
                          <a:latin typeface="+mn-lt"/>
                          <a:ea typeface="+mn-ea"/>
                          <a:cs typeface="+mn-cs"/>
                          <a:hlinkClick r:id="rId3"/>
                        </a:rPr>
                        <a:t>https://mhdo.maine.gov/hospTransparencyRegs.htm</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1" dirty="0">
                          <a:effectLst/>
                          <a:latin typeface="Calibri" panose="020F0502020204030204" pitchFamily="34" charset="0"/>
                          <a:ea typeface="Calibri" panose="020F0502020204030204" pitchFamily="34" charset="0"/>
                          <a:cs typeface="Times New Roman" panose="02020603050405020304" pitchFamily="18" charset="0"/>
                        </a:rPr>
                        <a:t>Recent Informational Webinars:</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Chapter 340, Uniform Reporting System for Reporting 340B Drug Program Data Sets-January 28, 2025</a:t>
                      </a: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1753353753"/>
                  </a:ext>
                </a:extLst>
              </a:tr>
            </a:tbl>
          </a:graphicData>
        </a:graphic>
      </p:graphicFrame>
      <p:sp>
        <p:nvSpPr>
          <p:cNvPr id="4" name="Footer Placeholder 3">
            <a:extLst>
              <a:ext uri="{FF2B5EF4-FFF2-40B4-BE49-F238E27FC236}">
                <a16:creationId xmlns:a16="http://schemas.microsoft.com/office/drawing/2014/main" id="{EC825DC5-FB5C-492D-A3E6-872DC7C7197A}"/>
              </a:ext>
            </a:extLst>
          </p:cNvPr>
          <p:cNvSpPr>
            <a:spLocks noGrp="1"/>
          </p:cNvSpPr>
          <p:nvPr>
            <p:ph type="ftr" sz="quarter" idx="11"/>
          </p:nvPr>
        </p:nvSpPr>
        <p:spPr>
          <a:xfrm>
            <a:off x="3684598" y="6425586"/>
            <a:ext cx="4822804" cy="399324"/>
          </a:xfrm>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36D2C6BD-C51C-4CDE-BF68-8791C1640F53}"/>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
        <p:nvSpPr>
          <p:cNvPr id="7" name="Rectangle 1">
            <a:extLst>
              <a:ext uri="{FF2B5EF4-FFF2-40B4-BE49-F238E27FC236}">
                <a16:creationId xmlns:a16="http://schemas.microsoft.com/office/drawing/2014/main" id="{D467072D-7E2B-45C1-96CD-312D43C1A6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69723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a:xfrm>
            <a:off x="492370" y="516835"/>
            <a:ext cx="3084844" cy="2103875"/>
          </a:xfrm>
        </p:spPr>
        <p:txBody>
          <a:bodyPr>
            <a:normAutofit fontScale="90000"/>
          </a:bodyPr>
          <a:lstStyle/>
          <a:p>
            <a:r>
              <a:rPr lang="en-US" sz="2400" dirty="0">
                <a:solidFill>
                  <a:srgbClr val="FFFFFF"/>
                </a:solidFill>
                <a:latin typeface="Calibri" panose="020F0502020204030204" pitchFamily="34" charset="0"/>
                <a:cs typeface="Calibri" panose="020F0502020204030204" pitchFamily="34" charset="0"/>
              </a:rPr>
              <a:t>Legislative Update:  </a:t>
            </a:r>
            <a:r>
              <a:rPr lang="en-US" sz="2400" b="0" i="0" dirty="0">
                <a:solidFill>
                  <a:srgbClr val="FFFFFF"/>
                </a:solidFill>
                <a:effectLst/>
                <a:latin typeface="Calibri" panose="020F0502020204030204" pitchFamily="34" charset="0"/>
                <a:cs typeface="Calibri" panose="020F0502020204030204" pitchFamily="34" charset="0"/>
              </a:rPr>
              <a:t>132</a:t>
            </a:r>
            <a:r>
              <a:rPr lang="en-US" sz="2400" b="0" i="0" baseline="30000" dirty="0">
                <a:solidFill>
                  <a:srgbClr val="FFFFFF"/>
                </a:solidFill>
                <a:effectLst/>
                <a:latin typeface="Calibri" panose="020F0502020204030204" pitchFamily="34" charset="0"/>
                <a:cs typeface="Calibri" panose="020F0502020204030204" pitchFamily="34" charset="0"/>
              </a:rPr>
              <a:t>nd</a:t>
            </a:r>
            <a:r>
              <a:rPr lang="en-US" sz="2400" b="0" i="0" dirty="0">
                <a:solidFill>
                  <a:srgbClr val="FFFFFF"/>
                </a:solidFill>
                <a:effectLst/>
                <a:latin typeface="Calibri" panose="020F0502020204030204" pitchFamily="34" charset="0"/>
                <a:cs typeface="Calibri" panose="020F0502020204030204" pitchFamily="34" charset="0"/>
              </a:rPr>
              <a:t> Legislature</a:t>
            </a:r>
            <a:br>
              <a:rPr lang="en-US" sz="2400" b="0" i="0" dirty="0">
                <a:solidFill>
                  <a:srgbClr val="FFFFFF"/>
                </a:solidFill>
                <a:effectLst/>
                <a:latin typeface="Calibri" panose="020F0502020204030204" pitchFamily="34" charset="0"/>
                <a:cs typeface="Calibri" panose="020F0502020204030204" pitchFamily="34" charset="0"/>
              </a:rPr>
            </a:br>
            <a:br>
              <a:rPr lang="en-US" sz="2400" b="0" i="0" dirty="0">
                <a:solidFill>
                  <a:srgbClr val="FFFFFF"/>
                </a:solidFill>
                <a:effectLst/>
                <a:latin typeface="Calibri" panose="020F0502020204030204" pitchFamily="34" charset="0"/>
                <a:cs typeface="Calibri" panose="020F0502020204030204" pitchFamily="34" charset="0"/>
              </a:rPr>
            </a:br>
            <a:r>
              <a:rPr lang="en-US" sz="2400" b="0" i="0" dirty="0">
                <a:solidFill>
                  <a:srgbClr val="FFFFFF"/>
                </a:solidFill>
                <a:effectLst/>
                <a:latin typeface="Calibri" panose="020F0502020204030204" pitchFamily="34" charset="0"/>
                <a:cs typeface="Calibri" panose="020F0502020204030204" pitchFamily="34" charset="0"/>
              </a:rPr>
              <a:t>Health Coverage, Insurance and Financial Services</a:t>
            </a:r>
            <a:br>
              <a:rPr lang="en-US" sz="2400" b="0" i="0" dirty="0">
                <a:solidFill>
                  <a:srgbClr val="FFFFFF"/>
                </a:solidFill>
                <a:effectLst/>
                <a:latin typeface="Calibri" panose="020F0502020204030204" pitchFamily="34" charset="0"/>
                <a:cs typeface="Calibri" panose="020F0502020204030204" pitchFamily="34" charset="0"/>
              </a:rPr>
            </a:br>
            <a:r>
              <a:rPr lang="en-US" sz="2400" b="0" i="0" dirty="0">
                <a:solidFill>
                  <a:srgbClr val="FFFFFF"/>
                </a:solidFill>
                <a:effectLst/>
                <a:latin typeface="Calibri" panose="020F0502020204030204" pitchFamily="34" charset="0"/>
                <a:cs typeface="Calibri" panose="020F0502020204030204" pitchFamily="34" charset="0"/>
              </a:rPr>
              <a:t>Committee Members </a:t>
            </a:r>
            <a:endParaRPr lang="en-US" sz="2400" dirty="0">
              <a:solidFill>
                <a:srgbClr val="FFFFFF"/>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492371" y="2653800"/>
            <a:ext cx="3084844" cy="3335519"/>
          </a:xfrm>
        </p:spPr>
        <p:txBody>
          <a:bodyPr>
            <a:normAutofit/>
          </a:bodyPr>
          <a:lstStyle/>
          <a:p>
            <a:pPr marL="0" indent="0">
              <a:spcAft>
                <a:spcPts val="0"/>
              </a:spcAft>
              <a:buNone/>
            </a:pPr>
            <a:endParaRPr lang="en-US" sz="1500" dirty="0">
              <a:solidFill>
                <a:srgbClr val="FFFFFF"/>
              </a:solidFill>
            </a:endParaRPr>
          </a:p>
          <a:p>
            <a:pPr marL="0" indent="0">
              <a:spcAft>
                <a:spcPts val="0"/>
              </a:spcAft>
              <a:buNone/>
            </a:pPr>
            <a:endParaRPr lang="en-US" sz="1500" dirty="0">
              <a:solidFill>
                <a:srgbClr val="FFFFFF"/>
              </a:solidFill>
            </a:endParaRPr>
          </a:p>
          <a:p>
            <a:pPr marL="0" indent="0">
              <a:spcAft>
                <a:spcPts val="0"/>
              </a:spcAft>
              <a:buNone/>
            </a:pPr>
            <a:endParaRPr lang="en-US" sz="1500" dirty="0">
              <a:solidFill>
                <a:srgbClr val="FFFFFF"/>
              </a:solidFill>
            </a:endParaRPr>
          </a:p>
          <a:p>
            <a:pPr marL="0" indent="0">
              <a:spcAft>
                <a:spcPts val="0"/>
              </a:spcAft>
              <a:buNone/>
            </a:pPr>
            <a:endParaRPr lang="en-US" sz="1500" dirty="0">
              <a:solidFill>
                <a:srgbClr val="FFFFFF"/>
              </a:solidFill>
            </a:endParaRPr>
          </a:p>
          <a:p>
            <a:pPr marL="0" indent="0">
              <a:buNone/>
            </a:pPr>
            <a:endParaRPr lang="en-US" sz="1500" dirty="0">
              <a:solidFill>
                <a:srgbClr val="FFFFFF"/>
              </a:solidFill>
            </a:endParaRPr>
          </a:p>
        </p:txBody>
      </p:sp>
      <p:sp>
        <p:nvSpPr>
          <p:cNvPr id="16" name="Rectangle 15">
            <a:extLst>
              <a:ext uri="{FF2B5EF4-FFF2-40B4-BE49-F238E27FC236}">
                <a16:creationId xmlns:a16="http://schemas.microsoft.com/office/drawing/2014/main" id="{F9DB1FE5-9D46-433B-99D1-2F1B8DC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a:xfrm>
            <a:off x="1089175" y="6459785"/>
            <a:ext cx="3757243" cy="365125"/>
          </a:xfrm>
        </p:spPr>
        <p:txBody>
          <a:bodyPr>
            <a:normAutofit/>
          </a:bodyPr>
          <a:lstStyle/>
          <a:p>
            <a:pPr algn="l">
              <a:spcAft>
                <a:spcPts val="600"/>
              </a:spcAft>
            </a:pPr>
            <a:r>
              <a:rPr lang="en-US" dirty="0"/>
              <a:t>MHDO Board Meeting February 6, 2025</a:t>
            </a:r>
            <a:endParaRPr lang="en-US"/>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a:xfrm>
            <a:off x="9900458" y="6459785"/>
            <a:ext cx="1312025" cy="365125"/>
          </a:xfrm>
        </p:spPr>
        <p:txBody>
          <a:bodyPr>
            <a:normAutofit/>
          </a:bodyPr>
          <a:lstStyle/>
          <a:p>
            <a:pPr>
              <a:lnSpc>
                <a:spcPct val="90000"/>
              </a:lnSpc>
              <a:spcAft>
                <a:spcPts val="600"/>
              </a:spcAft>
            </a:pPr>
            <a:fld id="{4CE482DC-2269-4F26-9D2A-7E44B1A4CD85}" type="slidenum">
              <a:rPr lang="en-US" sz="1900">
                <a:solidFill>
                  <a:schemeClr val="tx2"/>
                </a:solidFill>
              </a:rPr>
              <a:pPr>
                <a:lnSpc>
                  <a:spcPct val="90000"/>
                </a:lnSpc>
                <a:spcAft>
                  <a:spcPts val="600"/>
                </a:spcAft>
              </a:pPr>
              <a:t>4</a:t>
            </a:fld>
            <a:endParaRPr lang="en-US" sz="1900">
              <a:solidFill>
                <a:schemeClr val="tx2"/>
              </a:solidFill>
            </a:endParaRPr>
          </a:p>
        </p:txBody>
      </p:sp>
      <p:graphicFrame>
        <p:nvGraphicFramePr>
          <p:cNvPr id="7" name="Table 6">
            <a:extLst>
              <a:ext uri="{FF2B5EF4-FFF2-40B4-BE49-F238E27FC236}">
                <a16:creationId xmlns:a16="http://schemas.microsoft.com/office/drawing/2014/main" id="{CD971BD5-543A-6222-C0F9-23FE09A03F32}"/>
              </a:ext>
            </a:extLst>
          </p:cNvPr>
          <p:cNvGraphicFramePr>
            <a:graphicFrameLocks noGrp="1"/>
          </p:cNvGraphicFramePr>
          <p:nvPr>
            <p:extLst>
              <p:ext uri="{D42A27DB-BD31-4B8C-83A1-F6EECF244321}">
                <p14:modId xmlns:p14="http://schemas.microsoft.com/office/powerpoint/2010/main" val="1865139549"/>
              </p:ext>
            </p:extLst>
          </p:nvPr>
        </p:nvGraphicFramePr>
        <p:xfrm>
          <a:off x="4856768" y="640080"/>
          <a:ext cx="6568581" cy="5577845"/>
        </p:xfrm>
        <a:graphic>
          <a:graphicData uri="http://schemas.openxmlformats.org/drawingml/2006/table">
            <a:tbl>
              <a:tblPr/>
              <a:tblGrid>
                <a:gridCol w="6568581">
                  <a:extLst>
                    <a:ext uri="{9D8B030D-6E8A-4147-A177-3AD203B41FA5}">
                      <a16:colId xmlns:a16="http://schemas.microsoft.com/office/drawing/2014/main" val="3814031412"/>
                    </a:ext>
                  </a:extLst>
                </a:gridCol>
              </a:tblGrid>
              <a:tr h="429065">
                <a:tc>
                  <a:txBody>
                    <a:bodyPr/>
                    <a:lstStyle/>
                    <a:p>
                      <a:pPr marL="0" marR="0" algn="l" fontAlgn="t"/>
                      <a:r>
                        <a:rPr lang="en-US" sz="2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Senator Donna Bailey - Chair</a:t>
                      </a:r>
                      <a:endParaRPr lang="en-US" sz="3600" b="0" i="0" u="none" strike="noStrike" dirty="0">
                        <a:effectLst/>
                        <a:latin typeface="Arial" panose="020B0604020202020204" pitchFamily="34" charset="0"/>
                      </a:endParaRPr>
                    </a:p>
                  </a:txBody>
                  <a:tcPr marL="137668" marR="137668" marT="19121" marB="0">
                    <a:lnL>
                      <a:noFill/>
                    </a:lnL>
                    <a:lnR>
                      <a:noFill/>
                    </a:lnR>
                    <a:lnT>
                      <a:noFill/>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906492849"/>
                  </a:ext>
                </a:extLst>
              </a:tr>
              <a:tr h="429065">
                <a:tc>
                  <a:txBody>
                    <a:bodyPr/>
                    <a:lstStyle/>
                    <a:p>
                      <a:pPr marL="0" marR="0" algn="l" fontAlgn="t"/>
                      <a:r>
                        <a:rPr lang="en-US" sz="2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Senator Joseph Baldacci</a:t>
                      </a:r>
                      <a:endParaRPr lang="en-US" sz="3600" b="0" i="0" u="none" strike="noStrike" dirty="0">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218809686"/>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Senator David Haggan</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073117879"/>
                  </a:ext>
                </a:extLst>
              </a:tr>
              <a:tr h="429065">
                <a:tc>
                  <a:txBody>
                    <a:bodyPr/>
                    <a:lstStyle/>
                    <a:p>
                      <a:pPr marL="0" marR="0" algn="l" fontAlgn="t"/>
                      <a:r>
                        <a:rPr lang="en-US" sz="2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Representative Kristi Mathieson - Chair</a:t>
                      </a:r>
                      <a:endParaRPr lang="en-US" sz="3600" b="0" i="0" u="none" strike="noStrike" dirty="0">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523985139"/>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Poppy Arford</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505229450"/>
                  </a:ext>
                </a:extLst>
              </a:tr>
              <a:tr h="429065">
                <a:tc>
                  <a:txBody>
                    <a:bodyPr/>
                    <a:lstStyle/>
                    <a:p>
                      <a:pPr marL="0" marR="0" algn="l" fontAlgn="t"/>
                      <a:r>
                        <a:rPr lang="en-US" sz="2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Michelle Boyer</a:t>
                      </a:r>
                      <a:endParaRPr lang="en-US" sz="3600" b="0" i="0" u="none" strike="noStrike" dirty="0">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180573717"/>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Marygrace Cimino</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683940821"/>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Sally Cluchey</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594903855"/>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Paul Flynn</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197274323"/>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Robert Foley</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159820028"/>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Anne-Marie Mastraccio</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654856151"/>
                  </a:ext>
                </a:extLst>
              </a:tr>
              <a:tr h="429065">
                <a:tc>
                  <a:txBody>
                    <a:bodyPr/>
                    <a:lstStyle/>
                    <a:p>
                      <a:pPr marL="0" marR="0" algn="l" fontAlgn="t"/>
                      <a:r>
                        <a:rPr lang="en-US" sz="2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Joshua Morris</a:t>
                      </a:r>
                      <a:endParaRPr lang="en-US" sz="3600" b="0" i="0" u="none" strike="noStrike">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849226038"/>
                  </a:ext>
                </a:extLst>
              </a:tr>
              <a:tr h="429065">
                <a:tc>
                  <a:txBody>
                    <a:bodyPr/>
                    <a:lstStyle/>
                    <a:p>
                      <a:pPr marL="0" marR="0" algn="l" fontAlgn="t"/>
                      <a:r>
                        <a:rPr lang="en-US" sz="2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Representative Rolf Olsen</a:t>
                      </a:r>
                      <a:endParaRPr lang="en-US" sz="3600" b="0" i="0" u="none" strike="noStrike" dirty="0">
                        <a:effectLst/>
                        <a:latin typeface="Arial" panose="020B0604020202020204" pitchFamily="34" charset="0"/>
                      </a:endParaRPr>
                    </a:p>
                  </a:txBody>
                  <a:tcPr marL="137668" marR="137668" marT="19121" marB="0">
                    <a:lnL>
                      <a:noFill/>
                    </a:lnL>
                    <a:lnR>
                      <a:noFill/>
                    </a:lnR>
                    <a:lnT w="19050" cap="flat" cmpd="sng" algn="ctr">
                      <a:solidFill>
                        <a:srgbClr val="FFFFFF"/>
                      </a:solidFill>
                      <a:prstDash val="solid"/>
                      <a:round/>
                      <a:headEnd type="none" w="med" len="med"/>
                      <a:tailEnd type="none" w="med" len="med"/>
                    </a:lnT>
                    <a:lnB>
                      <a:noFill/>
                    </a:lnB>
                    <a:noFill/>
                  </a:tcPr>
                </a:tc>
                <a:extLst>
                  <a:ext uri="{0D108BD9-81ED-4DB2-BD59-A6C34878D82A}">
                    <a16:rowId xmlns:a16="http://schemas.microsoft.com/office/drawing/2014/main" val="2429558207"/>
                  </a:ext>
                </a:extLst>
              </a:tr>
            </a:tbl>
          </a:graphicData>
        </a:graphic>
      </p:graphicFrame>
    </p:spTree>
    <p:extLst>
      <p:ext uri="{BB962C8B-B14F-4D97-AF65-F5344CB8AC3E}">
        <p14:creationId xmlns:p14="http://schemas.microsoft.com/office/powerpoint/2010/main" val="3811725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4551-D86C-B01F-24A0-08657B862476}"/>
              </a:ext>
            </a:extLst>
          </p:cNvPr>
          <p:cNvSpPr>
            <a:spLocks noGrp="1"/>
          </p:cNvSpPr>
          <p:nvPr>
            <p:ph type="title"/>
          </p:nvPr>
        </p:nvSpPr>
        <p:spPr/>
        <p:txBody>
          <a:bodyPr/>
          <a:lstStyle/>
          <a:p>
            <a:r>
              <a:rPr lang="en-US" dirty="0"/>
              <a:t>Legislative Update</a:t>
            </a:r>
          </a:p>
        </p:txBody>
      </p:sp>
      <p:sp>
        <p:nvSpPr>
          <p:cNvPr id="3" name="Content Placeholder 2">
            <a:extLst>
              <a:ext uri="{FF2B5EF4-FFF2-40B4-BE49-F238E27FC236}">
                <a16:creationId xmlns:a16="http://schemas.microsoft.com/office/drawing/2014/main" id="{121068A3-5801-713F-6F24-DFB29CE1E963}"/>
              </a:ext>
            </a:extLst>
          </p:cNvPr>
          <p:cNvSpPr>
            <a:spLocks noGrp="1"/>
          </p:cNvSpPr>
          <p:nvPr>
            <p:ph idx="1"/>
          </p:nvPr>
        </p:nvSpPr>
        <p:spPr>
          <a:xfrm>
            <a:off x="1097279" y="2039814"/>
            <a:ext cx="10237261" cy="4712678"/>
          </a:xfrm>
        </p:spPr>
        <p:txBody>
          <a:bodyPr>
            <a:normAutofit fontScale="70000" lnSpcReduction="20000"/>
          </a:bodyPr>
          <a:lstStyle/>
          <a:p>
            <a:pPr marL="0" indent="-341313">
              <a:lnSpc>
                <a:spcPct val="110000"/>
              </a:lnSpc>
              <a:spcBef>
                <a:spcPts val="0"/>
              </a:spcBef>
              <a:spcAft>
                <a:spcPts val="600"/>
              </a:spcAft>
              <a:buFont typeface="Arial" panose="020B0604020202020204" pitchFamily="34" charset="0"/>
              <a:buChar char="•"/>
            </a:pPr>
            <a:r>
              <a:rPr lang="en-US" sz="3100" dirty="0">
                <a:solidFill>
                  <a:schemeClr val="tx1"/>
                </a:solidFill>
              </a:rPr>
              <a:t>LD 310, Resolve, Regarding Legislative Review of Portions of Chapter 100: Enforcement Procedures, a Major Substantive Rule of the Maine Health Data Organization</a:t>
            </a:r>
          </a:p>
          <a:p>
            <a:pPr marL="623888" lvl="1" indent="-282575">
              <a:lnSpc>
                <a:spcPct val="110000"/>
              </a:lnSpc>
              <a:spcBef>
                <a:spcPts val="0"/>
              </a:spcBef>
              <a:spcAft>
                <a:spcPts val="600"/>
              </a:spcAft>
              <a:buSzPct val="75000"/>
              <a:buFont typeface="Courier New" panose="02070309020205020404" pitchFamily="49" charset="0"/>
              <a:buChar char="o"/>
            </a:pPr>
            <a:r>
              <a:rPr lang="en-US" sz="2900" u="sng" dirty="0">
                <a:solidFill>
                  <a:schemeClr val="tx1"/>
                </a:solidFill>
              </a:rPr>
              <a:t>Public Hearing 2/12/25</a:t>
            </a:r>
          </a:p>
          <a:p>
            <a:pPr marL="0" indent="-341313">
              <a:lnSpc>
                <a:spcPct val="110000"/>
              </a:lnSpc>
              <a:spcBef>
                <a:spcPts val="0"/>
              </a:spcBef>
              <a:spcAft>
                <a:spcPts val="600"/>
              </a:spcAft>
              <a:buFont typeface="Arial" panose="020B0604020202020204" pitchFamily="34" charset="0"/>
              <a:buChar char="•"/>
            </a:pPr>
            <a:r>
              <a:rPr lang="en-US" sz="3100" dirty="0">
                <a:solidFill>
                  <a:schemeClr val="tx1"/>
                </a:solidFill>
              </a:rPr>
              <a:t>Working Titles (MHDO is monitoring as of 2/6/25) </a:t>
            </a:r>
          </a:p>
          <a:p>
            <a:pPr marL="633413" lvl="1" indent="-292100">
              <a:lnSpc>
                <a:spcPct val="110000"/>
              </a:lnSpc>
              <a:spcBef>
                <a:spcPts val="0"/>
              </a:spcBef>
              <a:spcAft>
                <a:spcPts val="600"/>
              </a:spcAft>
              <a:buSzPct val="75000"/>
              <a:buFont typeface="Courier New" panose="02070309020205020404" pitchFamily="49" charset="0"/>
              <a:buChar char="o"/>
            </a:pPr>
            <a:r>
              <a:rPr lang="en-US" sz="2900" dirty="0">
                <a:solidFill>
                  <a:schemeClr val="tx1"/>
                </a:solidFill>
              </a:rPr>
              <a:t>LR 293, An Act to Direct the Maine Prescription Drug Affordability Board to Assess Strategies to Reduce Prescription Drug Costs and to Take Steps to Implement Reference-based Pricing</a:t>
            </a:r>
          </a:p>
          <a:p>
            <a:pPr marL="633413" lvl="1" indent="-292100">
              <a:lnSpc>
                <a:spcPct val="110000"/>
              </a:lnSpc>
              <a:spcBef>
                <a:spcPts val="0"/>
              </a:spcBef>
              <a:spcAft>
                <a:spcPts val="600"/>
              </a:spcAft>
              <a:buSzPct val="75000"/>
              <a:buFont typeface="Courier New" panose="02070309020205020404" pitchFamily="49" charset="0"/>
              <a:buChar char="o"/>
            </a:pPr>
            <a:r>
              <a:rPr lang="en-US" sz="2900" b="1" dirty="0">
                <a:solidFill>
                  <a:schemeClr val="tx1"/>
                </a:solidFill>
              </a:rPr>
              <a:t>LR 530, An Act to Change the Size and Composition of the Board of Directors of the Maine Health Data Organization</a:t>
            </a:r>
          </a:p>
          <a:p>
            <a:pPr marL="633413" lvl="1" indent="-292100">
              <a:lnSpc>
                <a:spcPct val="110000"/>
              </a:lnSpc>
              <a:spcBef>
                <a:spcPts val="0"/>
              </a:spcBef>
              <a:spcAft>
                <a:spcPts val="600"/>
              </a:spcAft>
              <a:buSzPct val="75000"/>
              <a:buFont typeface="Courier New" panose="02070309020205020404" pitchFamily="49" charset="0"/>
              <a:buChar char="o"/>
            </a:pPr>
            <a:r>
              <a:rPr lang="en-US" sz="2900" dirty="0">
                <a:solidFill>
                  <a:schemeClr val="tx1"/>
                </a:solidFill>
              </a:rPr>
              <a:t>LR 919, An Act to Amend the Laws Governing Primary Care Reporting by the Maine Quality Forum and to Establish the Primary Care Advisory Council</a:t>
            </a:r>
          </a:p>
          <a:p>
            <a:pPr marL="633413" lvl="1" indent="-292100">
              <a:lnSpc>
                <a:spcPct val="110000"/>
              </a:lnSpc>
              <a:spcBef>
                <a:spcPts val="0"/>
              </a:spcBef>
              <a:spcAft>
                <a:spcPts val="600"/>
              </a:spcAft>
              <a:buSzPct val="75000"/>
              <a:buFont typeface="Courier New" panose="02070309020205020404" pitchFamily="49" charset="0"/>
              <a:buChar char="o"/>
            </a:pPr>
            <a:r>
              <a:rPr lang="en-US" sz="2900" dirty="0">
                <a:solidFill>
                  <a:schemeClr val="tx1"/>
                </a:solidFill>
              </a:rPr>
              <a:t>LR 960, An Act to Measure and Report Unstaffed Hours for Patients Enrolled in MaineCare Waiver Programs</a:t>
            </a:r>
          </a:p>
          <a:p>
            <a:pPr marL="633413" lvl="1" indent="-292100">
              <a:lnSpc>
                <a:spcPct val="110000"/>
              </a:lnSpc>
              <a:spcBef>
                <a:spcPts val="0"/>
              </a:spcBef>
              <a:spcAft>
                <a:spcPts val="0"/>
              </a:spcAft>
              <a:buSzPct val="75000"/>
              <a:buFont typeface="Courier New" panose="02070309020205020404" pitchFamily="49" charset="0"/>
              <a:buChar char="o"/>
            </a:pPr>
            <a:r>
              <a:rPr lang="en-US" sz="2900" dirty="0">
                <a:solidFill>
                  <a:schemeClr val="tx1"/>
                </a:solidFill>
              </a:rPr>
              <a:t>LR 984, An Act Concerning Health Care Cost Fairness</a:t>
            </a:r>
          </a:p>
        </p:txBody>
      </p:sp>
      <p:sp>
        <p:nvSpPr>
          <p:cNvPr id="4" name="Footer Placeholder 3">
            <a:extLst>
              <a:ext uri="{FF2B5EF4-FFF2-40B4-BE49-F238E27FC236}">
                <a16:creationId xmlns:a16="http://schemas.microsoft.com/office/drawing/2014/main" id="{F4D1853E-72BD-7546-F1EB-430A385B9027}"/>
              </a:ext>
            </a:extLst>
          </p:cNvPr>
          <p:cNvSpPr>
            <a:spLocks noGrp="1"/>
          </p:cNvSpPr>
          <p:nvPr>
            <p:ph type="ftr" sz="quarter" idx="11"/>
          </p:nvPr>
        </p:nvSpPr>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2A692E0F-B310-5EEA-01A9-159092683953}"/>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3498680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EED42-6BC0-4B9F-ED44-F4B98B4FAA81}"/>
              </a:ext>
            </a:extLst>
          </p:cNvPr>
          <p:cNvSpPr>
            <a:spLocks noGrp="1"/>
          </p:cNvSpPr>
          <p:nvPr>
            <p:ph type="title"/>
          </p:nvPr>
        </p:nvSpPr>
        <p:spPr/>
        <p:txBody>
          <a:bodyPr/>
          <a:lstStyle/>
          <a:p>
            <a:r>
              <a:rPr lang="en-US" dirty="0"/>
              <a:t>Legislative Update</a:t>
            </a:r>
          </a:p>
        </p:txBody>
      </p:sp>
      <p:sp>
        <p:nvSpPr>
          <p:cNvPr id="3" name="Content Placeholder 2">
            <a:extLst>
              <a:ext uri="{FF2B5EF4-FFF2-40B4-BE49-F238E27FC236}">
                <a16:creationId xmlns:a16="http://schemas.microsoft.com/office/drawing/2014/main" id="{92F4E0E5-9735-A3E8-3FE4-AAD8CD4DD556}"/>
              </a:ext>
            </a:extLst>
          </p:cNvPr>
          <p:cNvSpPr>
            <a:spLocks noGrp="1"/>
          </p:cNvSpPr>
          <p:nvPr>
            <p:ph idx="1"/>
          </p:nvPr>
        </p:nvSpPr>
        <p:spPr>
          <a:xfrm>
            <a:off x="1097280" y="2039814"/>
            <a:ext cx="10448276" cy="4260502"/>
          </a:xfrm>
        </p:spPr>
        <p:txBody>
          <a:bodyPr>
            <a:normAutofit fontScale="70000" lnSpcReduction="20000"/>
          </a:bodyPr>
          <a:lstStyle/>
          <a:p>
            <a:pPr marL="341313" indent="-341313">
              <a:lnSpc>
                <a:spcPct val="120000"/>
              </a:lnSpc>
              <a:buSzPct val="75000"/>
              <a:buFont typeface="Courier New" panose="02070309020205020404" pitchFamily="49" charset="0"/>
              <a:buChar char="o"/>
            </a:pPr>
            <a:r>
              <a:rPr lang="en-US" sz="3200" dirty="0"/>
              <a:t>LR 1430, Resolve, to Study the Costs and Funding of a Universal Health Care Plan for Maine</a:t>
            </a:r>
          </a:p>
          <a:p>
            <a:pPr marL="341313" indent="-341313">
              <a:lnSpc>
                <a:spcPct val="120000"/>
              </a:lnSpc>
              <a:buSzPct val="75000"/>
              <a:buFont typeface="Courier New" panose="02070309020205020404" pitchFamily="49" charset="0"/>
              <a:buChar char="o"/>
            </a:pPr>
            <a:r>
              <a:rPr lang="en-US" sz="3200" dirty="0"/>
              <a:t>LR 1503, An Act to Protect Consumers from Hidden Fees and Ensure Transparent Pricing</a:t>
            </a:r>
          </a:p>
          <a:p>
            <a:pPr marL="341313" indent="-341313">
              <a:lnSpc>
                <a:spcPct val="120000"/>
              </a:lnSpc>
              <a:buSzPct val="75000"/>
              <a:buFont typeface="Courier New" panose="02070309020205020404" pitchFamily="49" charset="0"/>
              <a:buChar char="o"/>
            </a:pPr>
            <a:r>
              <a:rPr lang="en-US" sz="3200" dirty="0"/>
              <a:t>LR 1522, An Act to Ensure That Rebates from Prescription Drug Manufacturers Are Passed on to Patients at Pharmacies</a:t>
            </a:r>
          </a:p>
          <a:p>
            <a:pPr marL="341313" indent="-341313">
              <a:lnSpc>
                <a:spcPct val="120000"/>
              </a:lnSpc>
              <a:buSzPct val="75000"/>
              <a:buFont typeface="Courier New" panose="02070309020205020404" pitchFamily="49" charset="0"/>
              <a:buChar char="o"/>
            </a:pPr>
            <a:r>
              <a:rPr lang="en-US" sz="3200" dirty="0"/>
              <a:t>LR 1565, Resolve, Establishing a Legislative Study on Solutions Addressing Maine's Behavioral Health Workforce Shortage</a:t>
            </a:r>
          </a:p>
          <a:p>
            <a:pPr marL="341313" indent="-341313">
              <a:lnSpc>
                <a:spcPct val="120000"/>
              </a:lnSpc>
              <a:buSzPct val="75000"/>
              <a:buFont typeface="Courier New" panose="02070309020205020404" pitchFamily="49" charset="0"/>
              <a:buChar char="o"/>
            </a:pPr>
            <a:r>
              <a:rPr lang="en-US" sz="3200" dirty="0"/>
              <a:t>LR 1772, An Act to Enhance Transparency and Value in Health Care Transactions</a:t>
            </a:r>
          </a:p>
          <a:p>
            <a:pPr marL="341313" indent="-341313">
              <a:lnSpc>
                <a:spcPct val="120000"/>
              </a:lnSpc>
              <a:buSzPct val="75000"/>
              <a:buFont typeface="Courier New" panose="02070309020205020404" pitchFamily="49" charset="0"/>
              <a:buChar char="o"/>
            </a:pPr>
            <a:r>
              <a:rPr lang="en-US" sz="3200" dirty="0"/>
              <a:t>LR 1802, An Act Regarding Certain Mental Health Data</a:t>
            </a:r>
          </a:p>
          <a:p>
            <a:pPr marL="341313" indent="-341313">
              <a:buFont typeface="Courier New" panose="02070309020205020404" pitchFamily="49" charset="0"/>
              <a:buChar char="o"/>
            </a:pPr>
            <a:endParaRPr lang="en-US" sz="2600" dirty="0"/>
          </a:p>
          <a:p>
            <a:endParaRPr lang="en-US" dirty="0"/>
          </a:p>
        </p:txBody>
      </p:sp>
      <p:sp>
        <p:nvSpPr>
          <p:cNvPr id="4" name="Footer Placeholder 3">
            <a:extLst>
              <a:ext uri="{FF2B5EF4-FFF2-40B4-BE49-F238E27FC236}">
                <a16:creationId xmlns:a16="http://schemas.microsoft.com/office/drawing/2014/main" id="{C161C7CE-D9F8-1F82-12EF-9BC75C9466AA}"/>
              </a:ext>
            </a:extLst>
          </p:cNvPr>
          <p:cNvSpPr>
            <a:spLocks noGrp="1"/>
          </p:cNvSpPr>
          <p:nvPr>
            <p:ph type="ftr" sz="quarter" idx="11"/>
          </p:nvPr>
        </p:nvSpPr>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BE47E883-8372-68F6-9AF9-C14CAEE7FE84}"/>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1705501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2E80B-934D-9F50-0305-DEECE408A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4FFD2E-C5C0-E49E-02DF-6014B4E6D530}"/>
              </a:ext>
            </a:extLst>
          </p:cNvPr>
          <p:cNvSpPr>
            <a:spLocks noGrp="1"/>
          </p:cNvSpPr>
          <p:nvPr>
            <p:ph type="title"/>
          </p:nvPr>
        </p:nvSpPr>
        <p:spPr/>
        <p:txBody>
          <a:bodyPr/>
          <a:lstStyle/>
          <a:p>
            <a:r>
              <a:rPr lang="en-US" dirty="0"/>
              <a:t>Legislative Update</a:t>
            </a:r>
          </a:p>
        </p:txBody>
      </p:sp>
      <p:sp>
        <p:nvSpPr>
          <p:cNvPr id="3" name="Content Placeholder 2">
            <a:extLst>
              <a:ext uri="{FF2B5EF4-FFF2-40B4-BE49-F238E27FC236}">
                <a16:creationId xmlns:a16="http://schemas.microsoft.com/office/drawing/2014/main" id="{41246EE2-9863-27AF-F9CF-2063994F2D63}"/>
              </a:ext>
            </a:extLst>
          </p:cNvPr>
          <p:cNvSpPr>
            <a:spLocks noGrp="1"/>
          </p:cNvSpPr>
          <p:nvPr>
            <p:ph idx="1"/>
          </p:nvPr>
        </p:nvSpPr>
        <p:spPr/>
        <p:txBody>
          <a:bodyPr>
            <a:normAutofit/>
          </a:bodyPr>
          <a:lstStyle/>
          <a:p>
            <a:pPr marL="341313" indent="-341313">
              <a:buSzPct val="75000"/>
              <a:buFont typeface="Courier New" panose="02070309020205020404" pitchFamily="49" charset="0"/>
              <a:buChar char="o"/>
            </a:pPr>
            <a:r>
              <a:rPr lang="en-US" sz="2200" b="1" dirty="0"/>
              <a:t>LR 1899, An Act Relating to Health Care Transparency and the Maine Health Data Organization</a:t>
            </a:r>
          </a:p>
          <a:p>
            <a:pPr marL="341313" indent="-341313">
              <a:buSzPct val="75000"/>
              <a:buFont typeface="Courier New" panose="02070309020205020404" pitchFamily="49" charset="0"/>
              <a:buChar char="o"/>
            </a:pPr>
            <a:r>
              <a:rPr lang="en-US" sz="2200" dirty="0"/>
              <a:t>LR 1900, An Act to Protect Consumers from Surprise Medical Bills</a:t>
            </a:r>
          </a:p>
          <a:p>
            <a:pPr marL="341313" indent="-341313">
              <a:buSzPct val="75000"/>
              <a:buFont typeface="Courier New" panose="02070309020205020404" pitchFamily="49" charset="0"/>
              <a:buChar char="o"/>
            </a:pPr>
            <a:r>
              <a:rPr lang="en-US" sz="2200" dirty="0"/>
              <a:t>LR 1902, An Act to Protect the Uninsured from Health Care Discrimination and Guarantee Access to the Lowest Available Cost for Care</a:t>
            </a:r>
          </a:p>
          <a:p>
            <a:pPr marL="341313" indent="-341313">
              <a:buSzPct val="75000"/>
              <a:buFont typeface="Courier New" panose="02070309020205020404" pitchFamily="49" charset="0"/>
              <a:buChar char="o"/>
            </a:pPr>
            <a:r>
              <a:rPr lang="en-US" sz="2200" dirty="0"/>
              <a:t>LR 2262, An Act Concerning Hospital Pricing</a:t>
            </a:r>
          </a:p>
          <a:p>
            <a:pPr marL="341313" indent="-341313">
              <a:buSzPct val="75000"/>
              <a:buFont typeface="Courier New" panose="02070309020205020404" pitchFamily="49" charset="0"/>
              <a:buChar char="o"/>
            </a:pPr>
            <a:r>
              <a:rPr lang="en-US" sz="2200" dirty="0"/>
              <a:t>LR 2292, An Act to Protect Consumers by Increasing Transparency and Accountability in the Pharmaceutical Industry</a:t>
            </a:r>
          </a:p>
        </p:txBody>
      </p:sp>
      <p:sp>
        <p:nvSpPr>
          <p:cNvPr id="4" name="Footer Placeholder 3">
            <a:extLst>
              <a:ext uri="{FF2B5EF4-FFF2-40B4-BE49-F238E27FC236}">
                <a16:creationId xmlns:a16="http://schemas.microsoft.com/office/drawing/2014/main" id="{59D7E8D1-985B-7253-5DB1-7EAA3BAB2EBB}"/>
              </a:ext>
            </a:extLst>
          </p:cNvPr>
          <p:cNvSpPr>
            <a:spLocks noGrp="1"/>
          </p:cNvSpPr>
          <p:nvPr>
            <p:ph type="ftr" sz="quarter" idx="11"/>
          </p:nvPr>
        </p:nvSpPr>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F7A478C8-DCF4-7CBF-41A8-ED98CC2CE11E}"/>
              </a:ext>
            </a:extLst>
          </p:cNvPr>
          <p:cNvSpPr>
            <a:spLocks noGrp="1"/>
          </p:cNvSpPr>
          <p:nvPr>
            <p:ph type="sldNum" sz="quarter" idx="12"/>
          </p:nvPr>
        </p:nvSpPr>
        <p:spPr/>
        <p:txBody>
          <a:bodyPr/>
          <a:lstStyle/>
          <a:p>
            <a:fld id="{4CE482DC-2269-4F26-9D2A-7E44B1A4CD85}" type="slidenum">
              <a:rPr lang="en-US" smtClean="0"/>
              <a:pPr/>
              <a:t>7</a:t>
            </a:fld>
            <a:endParaRPr lang="en-US" dirty="0"/>
          </a:p>
        </p:txBody>
      </p:sp>
      <p:sp>
        <p:nvSpPr>
          <p:cNvPr id="7" name="TextBox 6">
            <a:extLst>
              <a:ext uri="{FF2B5EF4-FFF2-40B4-BE49-F238E27FC236}">
                <a16:creationId xmlns:a16="http://schemas.microsoft.com/office/drawing/2014/main" id="{2409F385-B560-F1A2-401C-3D197E11CA76}"/>
              </a:ext>
            </a:extLst>
          </p:cNvPr>
          <p:cNvSpPr txBox="1"/>
          <p:nvPr/>
        </p:nvSpPr>
        <p:spPr>
          <a:xfrm>
            <a:off x="542876" y="5423874"/>
            <a:ext cx="11224008" cy="830997"/>
          </a:xfrm>
          <a:prstGeom prst="rect">
            <a:avLst/>
          </a:prstGeom>
          <a:noFill/>
        </p:spPr>
        <p:txBody>
          <a:bodyPr wrap="square">
            <a:spAutoFit/>
          </a:bodyPr>
          <a:lstStyle/>
          <a:p>
            <a:pPr marL="285750" indent="-285750">
              <a:buClr>
                <a:schemeClr val="accent1"/>
              </a:buClr>
              <a:buFont typeface="Wingdings" panose="05000000000000000000" pitchFamily="2" charset="2"/>
              <a:buChar char="Ø"/>
            </a:pPr>
            <a:r>
              <a:rPr lang="en-US" sz="2400" dirty="0"/>
              <a:t>Waiting to hear on status of Ch. 800, </a:t>
            </a:r>
            <a:r>
              <a:rPr lang="en-US" sz="2400" i="1" dirty="0"/>
              <a:t>Uniform Reporting of Wholesale Acquisition Costs for Insulin </a:t>
            </a:r>
            <a:r>
              <a:rPr lang="en-US" sz="2400" dirty="0"/>
              <a:t>(major substantive rule).  MHDO board provisionally adopted 11/7/2024</a:t>
            </a:r>
          </a:p>
        </p:txBody>
      </p:sp>
    </p:spTree>
    <p:extLst>
      <p:ext uri="{BB962C8B-B14F-4D97-AF65-F5344CB8AC3E}">
        <p14:creationId xmlns:p14="http://schemas.microsoft.com/office/powerpoint/2010/main" val="1673924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BFBB2-27F3-F23B-1B74-C8FE4C633DA1}"/>
              </a:ext>
            </a:extLst>
          </p:cNvPr>
          <p:cNvSpPr>
            <a:spLocks noGrp="1"/>
          </p:cNvSpPr>
          <p:nvPr>
            <p:ph type="title"/>
          </p:nvPr>
        </p:nvSpPr>
        <p:spPr/>
        <p:txBody>
          <a:bodyPr/>
          <a:lstStyle/>
          <a:p>
            <a:r>
              <a:rPr lang="en-US" dirty="0"/>
              <a:t>Next Board Meeting</a:t>
            </a:r>
          </a:p>
        </p:txBody>
      </p:sp>
      <p:sp>
        <p:nvSpPr>
          <p:cNvPr id="3" name="Content Placeholder 2">
            <a:extLst>
              <a:ext uri="{FF2B5EF4-FFF2-40B4-BE49-F238E27FC236}">
                <a16:creationId xmlns:a16="http://schemas.microsoft.com/office/drawing/2014/main" id="{6282F8B9-CD18-D6A3-1ACA-C999B3B1A605}"/>
              </a:ext>
            </a:extLst>
          </p:cNvPr>
          <p:cNvSpPr>
            <a:spLocks noGrp="1"/>
          </p:cNvSpPr>
          <p:nvPr>
            <p:ph idx="1"/>
          </p:nvPr>
        </p:nvSpPr>
        <p:spPr/>
        <p:txBody>
          <a:bodyPr/>
          <a:lstStyle/>
          <a:p>
            <a:pPr marL="0" indent="0">
              <a:buNone/>
            </a:pPr>
            <a:r>
              <a:rPr lang="en-US" dirty="0"/>
              <a:t>Next Board Meeting Scheduled for April 3, 2025</a:t>
            </a:r>
          </a:p>
          <a:p>
            <a:pPr marL="633413" lvl="1" indent="-433388">
              <a:buFont typeface="Wingdings" panose="05000000000000000000" pitchFamily="2" charset="2"/>
              <a:buChar char="v"/>
            </a:pPr>
            <a:r>
              <a:rPr lang="en-US" dirty="0">
                <a:solidFill>
                  <a:schemeClr val="tx1"/>
                </a:solidFill>
              </a:rPr>
              <a:t>No Public Hearing for proposed rule to carry out requirements</a:t>
            </a:r>
            <a:r>
              <a:rPr lang="en-US" dirty="0">
                <a:solidFill>
                  <a:schemeClr val="tx1"/>
                </a:solidFill>
                <a:effectLst/>
                <a:ea typeface="Calibri" panose="020F0502020204030204" pitchFamily="34" charset="0"/>
              </a:rPr>
              <a:t> in PL 2023, Chapter 584 (LD 1740), </a:t>
            </a:r>
            <a:r>
              <a:rPr lang="en-US" i="1" dirty="0">
                <a:solidFill>
                  <a:schemeClr val="tx1"/>
                </a:solidFill>
                <a:effectLst/>
                <a:ea typeface="Calibri" panose="020F0502020204030204" pitchFamily="34" charset="0"/>
              </a:rPr>
              <a:t>An Act to Protect a Patient's Access to Affordable Health Care with Timely Access to Health Care Prices</a:t>
            </a:r>
          </a:p>
          <a:p>
            <a:pPr marL="633413" lvl="1" indent="-433388">
              <a:buFont typeface="Wingdings" panose="05000000000000000000" pitchFamily="2" charset="2"/>
              <a:buChar char="v"/>
            </a:pPr>
            <a:r>
              <a:rPr lang="en-US" dirty="0">
                <a:solidFill>
                  <a:schemeClr val="tx1"/>
                </a:solidFill>
                <a:ea typeface="Calibri" panose="020F0502020204030204" pitchFamily="34" charset="0"/>
              </a:rPr>
              <a:t>Public Hearing date TBD</a:t>
            </a:r>
            <a:endParaRPr lang="en-US" dirty="0">
              <a:solidFill>
                <a:schemeClr val="tx1"/>
              </a:solidFill>
              <a:effectLst/>
              <a:ea typeface="Calibri" panose="020F0502020204030204" pitchFamily="34" charset="0"/>
            </a:endParaRPr>
          </a:p>
          <a:p>
            <a:pPr lvl="1"/>
            <a:endParaRPr lang="en-US" dirty="0"/>
          </a:p>
          <a:p>
            <a:endParaRPr lang="en-US" dirty="0"/>
          </a:p>
        </p:txBody>
      </p:sp>
      <p:sp>
        <p:nvSpPr>
          <p:cNvPr id="4" name="Footer Placeholder 3">
            <a:extLst>
              <a:ext uri="{FF2B5EF4-FFF2-40B4-BE49-F238E27FC236}">
                <a16:creationId xmlns:a16="http://schemas.microsoft.com/office/drawing/2014/main" id="{1495A902-75F6-BF4E-0F08-6E98FF820130}"/>
              </a:ext>
            </a:extLst>
          </p:cNvPr>
          <p:cNvSpPr>
            <a:spLocks noGrp="1"/>
          </p:cNvSpPr>
          <p:nvPr>
            <p:ph type="ftr" sz="quarter" idx="11"/>
          </p:nvPr>
        </p:nvSpPr>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760B4F86-895E-8047-8A7C-65799EC2F967}"/>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1792736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98EE2-21A2-2729-08F3-1D25B795DC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AC09AB-FF19-1D15-B7E7-8A228F3A13DC}"/>
              </a:ext>
            </a:extLst>
          </p:cNvPr>
          <p:cNvSpPr>
            <a:spLocks noGrp="1"/>
          </p:cNvSpPr>
          <p:nvPr>
            <p:ph type="title"/>
          </p:nvPr>
        </p:nvSpPr>
        <p:spPr/>
        <p:txBody>
          <a:bodyPr/>
          <a:lstStyle/>
          <a:p>
            <a:r>
              <a:rPr lang="en-US" dirty="0"/>
              <a:t>Maine Quality Forum –Key Deliverables</a:t>
            </a:r>
          </a:p>
        </p:txBody>
      </p:sp>
      <p:sp>
        <p:nvSpPr>
          <p:cNvPr id="3" name="Content Placeholder 2">
            <a:extLst>
              <a:ext uri="{FF2B5EF4-FFF2-40B4-BE49-F238E27FC236}">
                <a16:creationId xmlns:a16="http://schemas.microsoft.com/office/drawing/2014/main" id="{C8F6D7A2-5D2C-ACBE-B66D-B3E5CDB0F882}"/>
              </a:ext>
            </a:extLst>
          </p:cNvPr>
          <p:cNvSpPr>
            <a:spLocks noGrp="1"/>
          </p:cNvSpPr>
          <p:nvPr>
            <p:ph idx="1"/>
          </p:nvPr>
        </p:nvSpPr>
        <p:spPr/>
        <p:txBody>
          <a:bodyPr>
            <a:normAutofit/>
          </a:bodyPr>
          <a:lstStyle/>
          <a:p>
            <a:pPr marL="341313" indent="-341313">
              <a:lnSpc>
                <a:spcPct val="100000"/>
              </a:lnSpc>
              <a:spcBef>
                <a:spcPts val="0"/>
              </a:spcBef>
              <a:spcAft>
                <a:spcPts val="600"/>
              </a:spcAft>
              <a:buFont typeface="Arial" panose="020B0604020202020204" pitchFamily="34" charset="0"/>
              <a:buChar char="•"/>
            </a:pPr>
            <a:r>
              <a:rPr lang="en-US" sz="2800" dirty="0"/>
              <a:t>Annual report on rate of healthcare associated infections in the State of Maine (completed in Q1 2025)</a:t>
            </a:r>
          </a:p>
          <a:p>
            <a:pPr marL="341313" indent="-341313">
              <a:lnSpc>
                <a:spcPct val="100000"/>
              </a:lnSpc>
              <a:spcBef>
                <a:spcPts val="0"/>
              </a:spcBef>
              <a:spcAft>
                <a:spcPts val="600"/>
              </a:spcAft>
              <a:buFont typeface="Arial" panose="020B0604020202020204" pitchFamily="34" charset="0"/>
              <a:buChar char="•"/>
            </a:pPr>
            <a:r>
              <a:rPr lang="en-US" sz="2800" dirty="0"/>
              <a:t>Project First Line Deliverables</a:t>
            </a:r>
          </a:p>
          <a:p>
            <a:pPr marL="341313" indent="-341313">
              <a:lnSpc>
                <a:spcPct val="100000"/>
              </a:lnSpc>
              <a:spcBef>
                <a:spcPts val="0"/>
              </a:spcBef>
              <a:spcAft>
                <a:spcPts val="600"/>
              </a:spcAft>
              <a:buFont typeface="Arial" panose="020B0604020202020204" pitchFamily="34" charset="0"/>
              <a:buChar char="•"/>
            </a:pPr>
            <a:r>
              <a:rPr lang="en-US" sz="2800" dirty="0"/>
              <a:t>Annual behavioral health care spending report</a:t>
            </a:r>
          </a:p>
          <a:p>
            <a:pPr marL="684213" lvl="1" indent="-342900">
              <a:lnSpc>
                <a:spcPct val="100000"/>
              </a:lnSpc>
              <a:spcBef>
                <a:spcPts val="0"/>
              </a:spcBef>
              <a:spcAft>
                <a:spcPts val="600"/>
              </a:spcAft>
              <a:buSzPct val="75000"/>
              <a:buFont typeface="Courier New" panose="02070309020205020404" pitchFamily="49" charset="0"/>
              <a:buChar char="o"/>
            </a:pPr>
            <a:r>
              <a:rPr lang="en-US" sz="2000" dirty="0">
                <a:solidFill>
                  <a:schemeClr val="tx1"/>
                </a:solidFill>
              </a:rPr>
              <a:t>Draft Report to advisory committee week of February 10th </a:t>
            </a:r>
          </a:p>
        </p:txBody>
      </p:sp>
      <p:sp>
        <p:nvSpPr>
          <p:cNvPr id="4" name="Footer Placeholder 3">
            <a:extLst>
              <a:ext uri="{FF2B5EF4-FFF2-40B4-BE49-F238E27FC236}">
                <a16:creationId xmlns:a16="http://schemas.microsoft.com/office/drawing/2014/main" id="{9072E82D-7B5F-EA9A-787A-959C5796AC9A}"/>
              </a:ext>
            </a:extLst>
          </p:cNvPr>
          <p:cNvSpPr>
            <a:spLocks noGrp="1"/>
          </p:cNvSpPr>
          <p:nvPr>
            <p:ph type="ftr" sz="quarter" idx="11"/>
          </p:nvPr>
        </p:nvSpPr>
        <p:spPr/>
        <p:txBody>
          <a:bodyPr/>
          <a:lstStyle/>
          <a:p>
            <a:r>
              <a:rPr lang="en-US" dirty="0"/>
              <a:t>MHDO Board Meeting February  6, 2025</a:t>
            </a:r>
          </a:p>
        </p:txBody>
      </p:sp>
      <p:sp>
        <p:nvSpPr>
          <p:cNvPr id="5" name="Slide Number Placeholder 4">
            <a:extLst>
              <a:ext uri="{FF2B5EF4-FFF2-40B4-BE49-F238E27FC236}">
                <a16:creationId xmlns:a16="http://schemas.microsoft.com/office/drawing/2014/main" id="{3DBF7AEF-488B-352D-100F-70967053A1D6}"/>
              </a:ext>
            </a:extLst>
          </p:cNvPr>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1540328026"/>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5ABF7CBCBD7D4C97F7B3852BBF8017" ma:contentTypeVersion="5" ma:contentTypeDescription="Create a new document." ma:contentTypeScope="" ma:versionID="114cfa938927b21c61d8745db80dc3d3">
  <xsd:schema xmlns:xsd="http://www.w3.org/2001/XMLSchema" xmlns:xs="http://www.w3.org/2001/XMLSchema" xmlns:p="http://schemas.microsoft.com/office/2006/metadata/properties" xmlns:ns3="8fe2067a-31b0-458f-a81b-54502c5a278d" targetNamespace="http://schemas.microsoft.com/office/2006/metadata/properties" ma:root="true" ma:fieldsID="3e3016455444da2927782e04aed2bc8c" ns3:_="">
    <xsd:import namespace="8fe2067a-31b0-458f-a81b-54502c5a27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067a-31b0-458f-a81b-54502c5a2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6CE121-E200-432B-A479-8F3F8E750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e2067a-31b0-458f-a81b-54502c5a2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6FDC4F-32CE-4025-94F1-A4DA19BC644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fe2067a-31b0-458f-a81b-54502c5a278d"/>
    <ds:schemaRef ds:uri="http://www.w3.org/XML/1998/namespace"/>
  </ds:schemaRefs>
</ds:datastoreItem>
</file>

<file path=customXml/itemProps3.xml><?xml version="1.0" encoding="utf-8"?>
<ds:datastoreItem xmlns:ds="http://schemas.openxmlformats.org/officeDocument/2006/customXml" ds:itemID="{D1CB3BA1-9D7F-4CE1-9FB7-41F0141240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15835</TotalTime>
  <Words>1051</Words>
  <Application>Microsoft Office PowerPoint</Application>
  <PresentationFormat>Widescreen</PresentationFormat>
  <Paragraphs>146</Paragraphs>
  <Slides>9</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Arial Black</vt:lpstr>
      <vt:lpstr>Arial Narrow</vt:lpstr>
      <vt:lpstr>Calibri</vt:lpstr>
      <vt:lpstr>Calibri Light</vt:lpstr>
      <vt:lpstr>Courier New</vt:lpstr>
      <vt:lpstr>Times New Roman</vt:lpstr>
      <vt:lpstr>Wingdings</vt:lpstr>
      <vt:lpstr>Retrospect</vt:lpstr>
      <vt:lpstr>Custom Design</vt:lpstr>
      <vt:lpstr>Content</vt:lpstr>
      <vt:lpstr>Reports Due to Legislature &amp; Timelines</vt:lpstr>
      <vt:lpstr>Reports Due to Legislature &amp; Timelines</vt:lpstr>
      <vt:lpstr>Legislative Update:  132nd Legislature  Health Coverage, Insurance and Financial Services Committee Members </vt:lpstr>
      <vt:lpstr>Legislative Update</vt:lpstr>
      <vt:lpstr>Legislative Update</vt:lpstr>
      <vt:lpstr>Legislative Update</vt:lpstr>
      <vt:lpstr>Next Board Meeting</vt:lpstr>
      <vt:lpstr>Maine Quality Forum –Key Deliverables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Melissa Hillmyer</dc:creator>
  <cp:lastModifiedBy>Harrington, Karynlee</cp:lastModifiedBy>
  <cp:revision>155</cp:revision>
  <dcterms:created xsi:type="dcterms:W3CDTF">2020-06-02T04:02:18Z</dcterms:created>
  <dcterms:modified xsi:type="dcterms:W3CDTF">2025-02-06T13:04:53Z</dcterms:modified>
</cp:coreProperties>
</file>